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91" r:id="rId4"/>
    <p:sldId id="306" r:id="rId5"/>
    <p:sldId id="308" r:id="rId6"/>
    <p:sldId id="312" r:id="rId7"/>
    <p:sldId id="310" r:id="rId8"/>
    <p:sldId id="311" r:id="rId9"/>
    <p:sldId id="315" r:id="rId10"/>
    <p:sldId id="313" r:id="rId11"/>
    <p:sldId id="317" r:id="rId12"/>
    <p:sldId id="323" r:id="rId13"/>
    <p:sldId id="314" r:id="rId14"/>
    <p:sldId id="324" r:id="rId15"/>
    <p:sldId id="316" r:id="rId16"/>
    <p:sldId id="318" r:id="rId17"/>
    <p:sldId id="319" r:id="rId18"/>
    <p:sldId id="307" r:id="rId19"/>
    <p:sldId id="320" r:id="rId20"/>
    <p:sldId id="321" r:id="rId21"/>
    <p:sldId id="322" r:id="rId22"/>
    <p:sldId id="259" r:id="rId23"/>
    <p:sldId id="302" r:id="rId24"/>
    <p:sldId id="30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018" userDrawn="1">
          <p15:clr>
            <a:srgbClr val="A4A3A4"/>
          </p15:clr>
        </p15:guide>
        <p15:guide id="3" pos="385" userDrawn="1">
          <p15:clr>
            <a:srgbClr val="A4A3A4"/>
          </p15:clr>
        </p15:guide>
        <p15:guide id="4" orient="horz" pos="663" userDrawn="1">
          <p15:clr>
            <a:srgbClr val="A4A3A4"/>
          </p15:clr>
        </p15:guide>
        <p15:guide id="5" pos="476" userDrawn="1">
          <p15:clr>
            <a:srgbClr val="A4A3A4"/>
          </p15:clr>
        </p15:guide>
        <p15:guide id="6" orient="horz" pos="4201" userDrawn="1">
          <p15:clr>
            <a:srgbClr val="A4A3A4"/>
          </p15:clr>
        </p15:guide>
        <p15:guide id="7" orient="horz" pos="890" userDrawn="1">
          <p15:clr>
            <a:srgbClr val="A4A3A4"/>
          </p15:clr>
        </p15:guide>
        <p15:guide id="8" pos="5602" userDrawn="1">
          <p15:clr>
            <a:srgbClr val="A4A3A4"/>
          </p15:clr>
        </p15:guide>
        <p15:guide id="9" orient="horz" pos="29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C9E9FF"/>
    <a:srgbClr val="0070C0"/>
    <a:srgbClr val="F9CBC7"/>
    <a:srgbClr val="450D08"/>
    <a:srgbClr val="C7B89D"/>
    <a:srgbClr val="CCC0DA"/>
    <a:srgbClr val="DCE6F2"/>
    <a:srgbClr val="BFBFBF"/>
    <a:srgbClr val="0517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83577" autoAdjust="0"/>
  </p:normalViewPr>
  <p:slideViewPr>
    <p:cSldViewPr>
      <p:cViewPr varScale="1">
        <p:scale>
          <a:sx n="56" d="100"/>
          <a:sy n="56" d="100"/>
        </p:scale>
        <p:origin x="1548" y="48"/>
      </p:cViewPr>
      <p:guideLst>
        <p:guide orient="horz" pos="2205"/>
        <p:guide pos="2018"/>
        <p:guide pos="385"/>
        <p:guide orient="horz" pos="663"/>
        <p:guide pos="476"/>
        <p:guide orient="horz" pos="4201"/>
        <p:guide orient="horz" pos="890"/>
        <p:guide pos="5602"/>
        <p:guide orient="horz" pos="293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7764"/>
    </p:cViewPr>
  </p:sorterViewPr>
  <p:notesViewPr>
    <p:cSldViewPr showGuides="1">
      <p:cViewPr varScale="1">
        <p:scale>
          <a:sx n="53" d="100"/>
          <a:sy n="53" d="100"/>
        </p:scale>
        <p:origin x="284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DECFB-AFAA-43A6-80AE-F6B6BF481728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705C0-65DE-437A-8D67-B1204842C6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235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Комментарии. </a:t>
            </a:r>
          </a:p>
          <a:p>
            <a:r>
              <a:rPr lang="ru-RU" dirty="0"/>
              <a:t>Задания появляются по щелчку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446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ru-RU" sz="1800" b="1" dirty="0"/>
              <a:t>Комментарии</a:t>
            </a:r>
            <a:r>
              <a:rPr lang="ru-RU" sz="1800" dirty="0"/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ru-RU" sz="1800" b="0" dirty="0"/>
              <a:t>Для диска: 700 Мб/(3.14*6</a:t>
            </a:r>
            <a:r>
              <a:rPr lang="en-US" sz="1800" b="0" dirty="0"/>
              <a:t>^2)=6,2</a:t>
            </a:r>
            <a:r>
              <a:rPr lang="en-US" sz="1800" b="0" baseline="0" dirty="0"/>
              <a:t> </a:t>
            </a:r>
            <a:r>
              <a:rPr lang="ru-RU" sz="1800" b="0" baseline="0" dirty="0"/>
              <a:t>Мб/см</a:t>
            </a:r>
            <a:r>
              <a:rPr lang="ru-RU" sz="1800" b="0" baseline="30000" dirty="0"/>
              <a:t>2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ru-RU" sz="1800" b="0" dirty="0"/>
              <a:t>Для перфокарты: 80*10/(19*8)=</a:t>
            </a:r>
            <a:r>
              <a:rPr lang="ru-RU" sz="1800" b="0" baseline="0" dirty="0"/>
              <a:t> 5,3 бит/см</a:t>
            </a:r>
            <a:r>
              <a:rPr lang="ru-RU" sz="1800" b="0" baseline="30000" dirty="0"/>
              <a:t>2</a:t>
            </a:r>
          </a:p>
          <a:p>
            <a:pPr marL="0" indent="0">
              <a:buFont typeface="+mj-lt"/>
              <a:buNone/>
            </a:pP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80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910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Комментарии</a:t>
            </a:r>
          </a:p>
          <a:p>
            <a:r>
              <a:rPr lang="ru-RU" dirty="0"/>
              <a:t>На</a:t>
            </a:r>
            <a:r>
              <a:rPr lang="ru-RU" baseline="0" dirty="0"/>
              <a:t> слайде демонстрируется работа с текстом задачи:</a:t>
            </a:r>
          </a:p>
          <a:p>
            <a:pPr marL="228600" indent="-228600">
              <a:buAutoNum type="arabicPeriod"/>
            </a:pPr>
            <a:r>
              <a:rPr lang="ru-RU" baseline="0" dirty="0"/>
              <a:t>Прочитать внимательно текст и понять процессы описанные в задании</a:t>
            </a:r>
          </a:p>
          <a:p>
            <a:pPr marL="228600" indent="-228600">
              <a:buAutoNum type="arabicPeriod"/>
            </a:pPr>
            <a:r>
              <a:rPr lang="ru-RU" baseline="0" dirty="0"/>
              <a:t>Подчеркнуть ключевые фразы текста.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012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Комментарии</a:t>
            </a:r>
          </a:p>
          <a:p>
            <a:r>
              <a:rPr lang="ru-RU" dirty="0"/>
              <a:t>Решение появляется поэтапно (по щелчку)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927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Комментарии</a:t>
            </a:r>
          </a:p>
          <a:p>
            <a:r>
              <a:rPr lang="ru-RU" dirty="0"/>
              <a:t>Решение</a:t>
            </a:r>
            <a:r>
              <a:rPr lang="ru-RU" baseline="0" dirty="0"/>
              <a:t> на следующем слайде. По щелчку мыши появляется краткая запись условия задачи 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446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Комментарии</a:t>
            </a:r>
          </a:p>
          <a:p>
            <a:r>
              <a:rPr lang="ru-RU" dirty="0"/>
              <a:t>Решение появляется поэтапно (по щелчку)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820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Комментарии</a:t>
            </a:r>
            <a:endParaRPr lang="ru-RU" b="0" baseline="0" dirty="0"/>
          </a:p>
          <a:p>
            <a:r>
              <a:rPr lang="ru-RU" b="0" baseline="0" dirty="0"/>
              <a:t>Слайд содержит интерактивные элементы: Грампластинка, винчестер, фотография, перфокарта, +15 лет (информация о них расположена на скрытых слайдах, выбор элементов на усмотрение учителя)</a:t>
            </a:r>
            <a:endParaRPr lang="ru-RU" baseline="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416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Текст</a:t>
            </a:r>
            <a:r>
              <a:rPr lang="ru-RU" baseline="0" dirty="0"/>
              <a:t> не соответствует картинке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888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780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071670" y="0"/>
            <a:ext cx="707233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000768"/>
            <a:ext cx="207167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400" b="1" cap="none" spc="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10 класс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6572264" y="214290"/>
            <a:ext cx="221457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Информатика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2285992"/>
            <a:ext cx="2071670" cy="180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Администратор.HOME-FDD52612A3\Рабочий стол\Ирина_Раб стол\10-2\01.bmp"/>
          <p:cNvPicPr>
            <a:picLocks noChangeAspect="1" noChangeArrowheads="1"/>
          </p:cNvPicPr>
          <p:nvPr userDrawn="1"/>
        </p:nvPicPr>
        <p:blipFill>
          <a:blip r:embed="rId2"/>
          <a:srcRect l="2209" r="1625"/>
          <a:stretch>
            <a:fillRect/>
          </a:stretch>
        </p:blipFill>
        <p:spPr bwMode="auto">
          <a:xfrm>
            <a:off x="-9524" y="2285992"/>
            <a:ext cx="2078824" cy="1800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 userDrawn="1"/>
        </p:nvSpPr>
        <p:spPr>
          <a:xfrm>
            <a:off x="2071670" y="2285992"/>
            <a:ext cx="7072330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071670" y="857233"/>
            <a:ext cx="6715172" cy="3214709"/>
          </a:xfrm>
        </p:spPr>
        <p:txBody>
          <a:bodyPr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071670" y="4214818"/>
            <a:ext cx="6715172" cy="1643074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1028" name="Picture 4" descr="C:\Ирина\фото\Выпускной\логотип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5929330"/>
            <a:ext cx="2075784" cy="67899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900" y="150790"/>
            <a:ext cx="810838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01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900" y="150790"/>
            <a:ext cx="810838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78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2071670" y="2285992"/>
            <a:ext cx="7072330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071670" y="857233"/>
            <a:ext cx="6715172" cy="3214709"/>
          </a:xfrm>
        </p:spPr>
        <p:txBody>
          <a:bodyPr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071670" y="4214818"/>
            <a:ext cx="6715172" cy="1643074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2285992"/>
            <a:ext cx="2071670" cy="18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3"/>
          <p:cNvSpPr txBox="1"/>
          <p:nvPr userDrawn="1"/>
        </p:nvSpPr>
        <p:spPr>
          <a:xfrm>
            <a:off x="642910" y="0"/>
            <a:ext cx="700120" cy="107722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0" dirty="0">
                <a:solidFill>
                  <a:schemeClr val="bg1"/>
                </a:solidFill>
              </a:rPr>
              <a:t>МК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52736"/>
            <a:ext cx="8215369" cy="48051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озврат 5">
            <a:hlinkClick r:id="" action="ppaction://hlinkshowjump?jump=lastslideviewed" highlightClick="1"/>
          </p:cNvPr>
          <p:cNvSpPr/>
          <p:nvPr userDrawn="1"/>
        </p:nvSpPr>
        <p:spPr>
          <a:xfrm>
            <a:off x="8215338" y="6000768"/>
            <a:ext cx="685250" cy="68525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4348" y="1600200"/>
            <a:ext cx="37814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05348" y="1600200"/>
            <a:ext cx="37814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1195404"/>
            <a:ext cx="37830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14348" y="1835166"/>
            <a:ext cx="3783040" cy="45227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02274" y="1195404"/>
            <a:ext cx="37845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02274" y="1835166"/>
            <a:ext cx="3784526" cy="45227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5910280"/>
            <a:ext cx="9144000" cy="5000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215370" cy="4643470"/>
          </a:xfrm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2050" name="Picture 2" descr="C:\Documents and Settings\Администратор.HOME-FDD52612A3\Рабочий стол\земля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5016"/>
            <a:ext cx="862841" cy="85725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5910280"/>
            <a:ext cx="9144000" cy="5000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215370" cy="4643470"/>
          </a:xfrm>
        </p:spPr>
        <p:txBody>
          <a:bodyPr>
            <a:normAutofit/>
          </a:bodyPr>
          <a:lstStyle>
            <a:lvl1pPr>
              <a:buFont typeface="Arial" pitchFamily="34" charset="0"/>
              <a:buNone/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2050" name="Picture 2" descr="C:\Documents and Settings\Администратор.HOME-FDD52612A3\Рабочий стол\земля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5016"/>
            <a:ext cx="862841" cy="85725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 userDrawn="1"/>
        </p:nvSpPr>
        <p:spPr>
          <a:xfrm>
            <a:off x="8143900" y="214290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Arial Black" pitchFamily="34" charset="0"/>
                <a:cs typeface="Arial" pitchFamily="34" charset="0"/>
              </a:rPr>
              <a:t>?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24495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1071546"/>
            <a:ext cx="8215369" cy="5286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27584" y="0"/>
            <a:ext cx="700120" cy="107722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0" dirty="0">
                <a:solidFill>
                  <a:schemeClr val="bg1"/>
                </a:solidFill>
              </a:rPr>
              <a:t>МК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8" r:id="rId4"/>
    <p:sldLayoutId id="2147483652" r:id="rId5"/>
    <p:sldLayoutId id="2147483653" r:id="rId6"/>
    <p:sldLayoutId id="2147483656" r:id="rId7"/>
    <p:sldLayoutId id="2147483657" r:id="rId8"/>
    <p:sldLayoutId id="2147483654" r:id="rId9"/>
    <p:sldLayoutId id="2147483660" r:id="rId10"/>
    <p:sldLayoutId id="2147483661" r:id="rId11"/>
    <p:sldLayoutId id="2147483655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0" indent="358775" algn="just" defTabSz="914400" rtl="0" eaLnBrk="1" latinLnBrk="0" hangingPunct="1">
        <a:spcBef>
          <a:spcPct val="20000"/>
        </a:spcBef>
        <a:buFont typeface="Arial" pitchFamily="34" charset="0"/>
        <a:buNone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just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just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just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just" defTabSz="91440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0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slide" Target="slide17.xml"/><Relationship Id="rId3" Type="http://schemas.openxmlformats.org/officeDocument/2006/relationships/slide" Target="slide14.xml"/><Relationship Id="rId7" Type="http://schemas.openxmlformats.org/officeDocument/2006/relationships/slide" Target="slide15.xml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11" Type="http://schemas.openxmlformats.org/officeDocument/2006/relationships/image" Target="../media/image34.png"/><Relationship Id="rId5" Type="http://schemas.openxmlformats.org/officeDocument/2006/relationships/image" Target="../media/image30.png"/><Relationship Id="rId15" Type="http://schemas.openxmlformats.org/officeDocument/2006/relationships/slide" Target="slide16.xml"/><Relationship Id="rId10" Type="http://schemas.openxmlformats.org/officeDocument/2006/relationships/slide" Target="slide18.xml"/><Relationship Id="rId4" Type="http://schemas.openxmlformats.org/officeDocument/2006/relationships/image" Target="../media/image29.png"/><Relationship Id="rId9" Type="http://schemas.openxmlformats.org/officeDocument/2006/relationships/image" Target="../media/image33.png"/><Relationship Id="rId1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1.xml"/><Relationship Id="rId4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ПЕРЕДАЧА И ХРАНЕНИЕ ИНФОРМАЦИИ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ИНФОРМАЦИЯ И ИНФОРМАЦИОННЫЕ ПРОЦЕССЫ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Диаграмма </a:t>
            </a:r>
            <a:r>
              <a:rPr lang="ru-RU" dirty="0" err="1"/>
              <a:t>Гантта</a:t>
            </a:r>
            <a:endParaRPr lang="ru-RU" dirty="0"/>
          </a:p>
        </p:txBody>
      </p:sp>
      <p:sp>
        <p:nvSpPr>
          <p:cNvPr id="22" name="Краткая запись"/>
          <p:cNvSpPr txBox="1">
            <a:spLocks/>
          </p:cNvSpPr>
          <p:nvPr/>
        </p:nvSpPr>
        <p:spPr>
          <a:xfrm>
            <a:off x="642909" y="1052737"/>
            <a:ext cx="8215369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358775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У Толи</a:t>
            </a:r>
            <a:r>
              <a:rPr lang="ru-RU" dirty="0"/>
              <a:t>: скорость 2</a:t>
            </a:r>
            <a:r>
              <a:rPr lang="ru-RU" baseline="30000" dirty="0"/>
              <a:t>20</a:t>
            </a:r>
            <a:r>
              <a:rPr lang="ru-RU" dirty="0"/>
              <a:t> бит/с. </a:t>
            </a:r>
            <a:r>
              <a:rPr lang="ru-RU" b="1" dirty="0"/>
              <a:t>У Миши</a:t>
            </a:r>
            <a:r>
              <a:rPr lang="ru-RU" dirty="0"/>
              <a:t>: скорость 2</a:t>
            </a:r>
            <a:r>
              <a:rPr lang="ru-RU" baseline="30000" dirty="0"/>
              <a:t>13</a:t>
            </a:r>
            <a:r>
              <a:rPr lang="ru-RU" dirty="0"/>
              <a:t> бит/с. </a:t>
            </a:r>
          </a:p>
          <a:p>
            <a:pPr indent="0"/>
            <a:r>
              <a:rPr lang="ru-RU" dirty="0"/>
              <a:t>Скачивать 5 Мбайт. Передавать после получения 0,5 Мбайт. Время (в секундах) с момента начала скачивания Толей до получения Мишей?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3310" y="3070501"/>
            <a:ext cx="8825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Толя: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8675" y="3795132"/>
            <a:ext cx="10390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Миша: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773995" y="3811265"/>
            <a:ext cx="7967072" cy="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955698" y="2832418"/>
            <a:ext cx="1017816" cy="9662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963249" y="3827399"/>
            <a:ext cx="5370142" cy="3356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973515" y="2832418"/>
            <a:ext cx="2376263" cy="9662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996313" y="3111197"/>
            <a:ext cx="9749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0,5Мб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81452" y="3111197"/>
            <a:ext cx="9749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4,5Мб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49778" y="3795132"/>
            <a:ext cx="7393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5Мб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48685" y="3333044"/>
            <a:ext cx="9957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время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1955697" y="2631025"/>
            <a:ext cx="6387961" cy="2379620"/>
            <a:chOff x="1955697" y="2631025"/>
            <a:chExt cx="6387961" cy="2520000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 flipH="1">
              <a:off x="1955697" y="2631025"/>
              <a:ext cx="2" cy="252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H="1">
              <a:off x="2963249" y="2631025"/>
              <a:ext cx="2" cy="252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H="1">
              <a:off x="8343657" y="2631025"/>
              <a:ext cx="1" cy="252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3" name="Прямая со стрелкой 32"/>
          <p:cNvCxnSpPr/>
          <p:nvPr/>
        </p:nvCxnSpPr>
        <p:spPr>
          <a:xfrm>
            <a:off x="1939711" y="4511298"/>
            <a:ext cx="101781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2957528" y="4511298"/>
            <a:ext cx="537014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289063" y="4579758"/>
            <a:ext cx="3674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49988" y="4551236"/>
            <a:ext cx="3674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72418" y="5131193"/>
                <a:ext cx="240989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ru-RU" sz="2200" b="0" i="1" smtClean="0">
                          <a:latin typeface="Cambria Math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</m:t>
                              </m:r>
                            </m:sup>
                          </m:sSup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ru-RU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18" y="5131193"/>
                <a:ext cx="2409890" cy="67710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45585" y="6109485"/>
                <a:ext cx="3010504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i="1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=4+5120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ru-RU" sz="2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85" y="6109485"/>
                <a:ext cx="3010504" cy="338554"/>
              </a:xfrm>
              <a:prstGeom prst="rect">
                <a:avLst/>
              </a:prstGeom>
              <a:blipFill>
                <a:blip r:embed="rId4"/>
                <a:stretch>
                  <a:fillRect l="-1215" r="-607" b="-17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4400332" y="6017152"/>
            <a:ext cx="20399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Ответ: 5124 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367758" y="5127963"/>
                <a:ext cx="268092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ru-RU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ru-RU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13</m:t>
                              </m:r>
                            </m:sup>
                          </m:sSup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5120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ru-RU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758" y="5127963"/>
                <a:ext cx="2680927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813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4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" grpId="0"/>
      <p:bldP spid="8" grpId="0"/>
      <p:bldP spid="13" grpId="0" animBg="1"/>
      <p:bldP spid="16" grpId="0" animBg="1"/>
      <p:bldP spid="17" grpId="0" animBg="1"/>
      <p:bldP spid="14" grpId="0"/>
      <p:bldP spid="19" grpId="0"/>
      <p:bldP spid="20" grpId="0"/>
      <p:bldP spid="23" grpId="0"/>
      <p:bldP spid="37" grpId="1"/>
      <p:bldP spid="38" grpId="1"/>
      <p:bldP spid="40" grpId="0"/>
      <p:bldP spid="48" grpId="0"/>
      <p:bldP spid="25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задания</a:t>
            </a:r>
          </a:p>
        </p:txBody>
      </p:sp>
      <p:sp>
        <p:nvSpPr>
          <p:cNvPr id="22" name="Краткая запись"/>
          <p:cNvSpPr txBox="1">
            <a:spLocks/>
          </p:cNvSpPr>
          <p:nvPr/>
        </p:nvSpPr>
        <p:spPr>
          <a:xfrm>
            <a:off x="689069" y="1055979"/>
            <a:ext cx="8215369" cy="7904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358775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/>
              <a:t>Документ можно передать с</a:t>
            </a:r>
            <a:r>
              <a:rPr lang="en-US" dirty="0"/>
              <a:t> </a:t>
            </a:r>
            <a:r>
              <a:rPr lang="ru-RU" dirty="0"/>
              <a:t>одного компьютера на другой двумя способами:</a:t>
            </a:r>
            <a:endParaRPr lang="en-US" dirty="0"/>
          </a:p>
          <a:p>
            <a:pPr algn="l"/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747130"/>
              </p:ext>
            </p:extLst>
          </p:nvPr>
        </p:nvGraphicFramePr>
        <p:xfrm>
          <a:off x="1043607" y="1772564"/>
          <a:ext cx="7200802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401">
                  <a:extLst>
                    <a:ext uri="{9D8B030D-6E8A-4147-A177-3AD203B41FA5}">
                      <a16:colId xmlns:a16="http://schemas.microsoft.com/office/drawing/2014/main" val="3009009847"/>
                    </a:ext>
                  </a:extLst>
                </a:gridCol>
                <a:gridCol w="3600401">
                  <a:extLst>
                    <a:ext uri="{9D8B030D-6E8A-4147-A177-3AD203B41FA5}">
                      <a16:colId xmlns:a16="http://schemas.microsoft.com/office/drawing/2014/main" val="2804735514"/>
                    </a:ext>
                  </a:extLst>
                </a:gridCol>
              </a:tblGrid>
              <a:tr h="3868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А.</a:t>
                      </a:r>
                      <a:r>
                        <a:rPr lang="ru-RU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Передать по каналу связи без использования архиватора.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Б.</a:t>
                      </a:r>
                      <a:r>
                        <a:rPr lang="ru-RU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Сжать архиватором, передать архив по каналу связи, распаковать.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042570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42909" y="2869844"/>
            <a:ext cx="825026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При каких размерах передаваемого документа пользователю следует воспользоваться архиватором, чтобы ускорить время процесса передачи документа если:</a:t>
            </a:r>
          </a:p>
          <a:p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средняя скорость передачи данных по каналу связи составляет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бит/с;</a:t>
            </a:r>
          </a:p>
          <a:p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объем сжатого архиватором документа равен 20% от исходного объема;</a:t>
            </a:r>
          </a:p>
          <a:p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время, требуемое на сжатие документа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5 секунд, на распаковку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3 секунды?</a:t>
            </a:r>
          </a:p>
        </p:txBody>
      </p:sp>
      <p:sp>
        <p:nvSpPr>
          <p:cNvPr id="28" name="Краткая запись"/>
          <p:cNvSpPr txBox="1">
            <a:spLocks/>
          </p:cNvSpPr>
          <p:nvPr/>
        </p:nvSpPr>
        <p:spPr>
          <a:xfrm>
            <a:off x="687743" y="1055911"/>
            <a:ext cx="8202503" cy="7904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358775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Документ можно передать с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одного компьютера на другой двумя способами:</a:t>
            </a: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501751"/>
              </p:ext>
            </p:extLst>
          </p:nvPr>
        </p:nvGraphicFramePr>
        <p:xfrm>
          <a:off x="1044569" y="1772503"/>
          <a:ext cx="7200802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401">
                  <a:extLst>
                    <a:ext uri="{9D8B030D-6E8A-4147-A177-3AD203B41FA5}">
                      <a16:colId xmlns:a16="http://schemas.microsoft.com/office/drawing/2014/main" val="3009009847"/>
                    </a:ext>
                  </a:extLst>
                </a:gridCol>
                <a:gridCol w="3600401">
                  <a:extLst>
                    <a:ext uri="{9D8B030D-6E8A-4147-A177-3AD203B41FA5}">
                      <a16:colId xmlns:a16="http://schemas.microsoft.com/office/drawing/2014/main" val="2804735514"/>
                    </a:ext>
                  </a:extLst>
                </a:gridCol>
              </a:tblGrid>
              <a:tr h="3868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А.</a:t>
                      </a:r>
                      <a:r>
                        <a:rPr lang="ru-RU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Передать по каналу связи </a:t>
                      </a:r>
                      <a:r>
                        <a:rPr lang="ru-RU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</a:t>
                      </a:r>
                      <a:r>
                        <a:rPr lang="ru-RU" sz="2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использования </a:t>
                      </a:r>
                      <a:r>
                        <a:rPr lang="ru-RU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архиватора</a:t>
                      </a:r>
                      <a:r>
                        <a:rPr lang="ru-RU" sz="2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Б. </a:t>
                      </a:r>
                      <a:r>
                        <a:rPr lang="ru-RU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Сжать </a:t>
                      </a:r>
                      <a:r>
                        <a:rPr lang="ru-RU" sz="2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архиватором, </a:t>
                      </a:r>
                      <a:r>
                        <a:rPr lang="ru-RU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передать</a:t>
                      </a:r>
                      <a:r>
                        <a:rPr lang="ru-RU" sz="2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архив по каналу связи, распаковать.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042570"/>
                  </a:ext>
                </a:extLst>
              </a:tr>
            </a:tbl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645468" y="2870246"/>
            <a:ext cx="8250266" cy="3204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/>
            <a:r>
              <a:rPr lang="ru-RU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каких размерах передаваемого документа пользователю следует воспользоваться архиватором, чтобы ускорить время процесса передачи документа если:</a:t>
            </a:r>
          </a:p>
          <a:p>
            <a:r>
              <a:rPr lang="ru-RU" sz="2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скорость</a:t>
            </a:r>
            <a:r>
              <a:rPr lang="ru-RU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передачи данных по каналу связи составляет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бит/с</a:t>
            </a:r>
            <a:r>
              <a:rPr lang="ru-RU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2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объем сжатого архиватором </a:t>
            </a:r>
            <a:r>
              <a:rPr lang="ru-RU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документа равен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  <a:r>
              <a:rPr lang="ru-RU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от исходного объема</a:t>
            </a:r>
            <a:r>
              <a:rPr lang="ru-RU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2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время</a:t>
            </a:r>
            <a:r>
              <a:rPr lang="ru-RU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требуемое на сжатие документа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5 секунд</a:t>
            </a:r>
            <a:r>
              <a:rPr lang="ru-RU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 распаковку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3 секунды</a:t>
            </a:r>
            <a:r>
              <a:rPr lang="ru-RU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8109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" grpId="0"/>
      <p:bldP spid="28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задания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76156" y="3063930"/>
                <a:ext cx="862608" cy="633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ru-RU" sz="2200" b="0" i="1" smtClean="0">
                              <a:latin typeface="Cambria Math" panose="02040503050406030204" pitchFamily="18" charset="0"/>
                            </a:rPr>
                            <m:t>А</m:t>
                          </m:r>
                        </m:sub>
                      </m:sSub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156" y="3063930"/>
                <a:ext cx="862608" cy="6338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3490658" y="5851550"/>
            <a:ext cx="34494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Ответ: более 320 Кбайт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736250" y="1019563"/>
            <a:ext cx="7967072" cy="1937817"/>
            <a:chOff x="736250" y="1019563"/>
            <a:chExt cx="7967072" cy="1937817"/>
          </a:xfrm>
        </p:grpSpPr>
        <p:sp>
          <p:nvSpPr>
            <p:cNvPr id="38" name="TextBox 37"/>
            <p:cNvSpPr txBox="1"/>
            <p:nvPr/>
          </p:nvSpPr>
          <p:spPr>
            <a:xfrm>
              <a:off x="3628246" y="2440391"/>
              <a:ext cx="105822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endParaRPr lang="ru-RU" sz="22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84347" y="1196752"/>
              <a:ext cx="45076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76326" y="1882332"/>
              <a:ext cx="44916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Б: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797889" y="1232594"/>
              <a:ext cx="5400000" cy="360000"/>
            </a:xfrm>
            <a:prstGeom prst="rect">
              <a:avLst/>
            </a:prstGeom>
            <a:solidFill>
              <a:srgbClr val="00B0F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782224" y="1798514"/>
              <a:ext cx="1800000" cy="360000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519259" y="1197905"/>
              <a:ext cx="99578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время</a:t>
              </a:r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>
              <a:off x="1776073" y="2455255"/>
              <a:ext cx="180000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>
            <a:xfrm flipV="1">
              <a:off x="3600570" y="2453048"/>
              <a:ext cx="1080000" cy="220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797889" y="2440391"/>
              <a:ext cx="177818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5 с</a:t>
              </a:r>
              <a:endParaRPr lang="ru-RU" sz="22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606468" y="1798514"/>
              <a:ext cx="1080000" cy="360000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0" scaled="1"/>
              <a:tileRect/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4706611" y="1798514"/>
              <a:ext cx="1080000" cy="360000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 flipH="1">
              <a:off x="1777898" y="1019563"/>
              <a:ext cx="2" cy="1908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H="1">
              <a:off x="3595447" y="1019563"/>
              <a:ext cx="2" cy="1908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H="1">
              <a:off x="4696966" y="1049380"/>
              <a:ext cx="1" cy="1908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H="1">
              <a:off x="5789797" y="1045056"/>
              <a:ext cx="1" cy="1908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/>
            <p:cNvCxnSpPr/>
            <p:nvPr/>
          </p:nvCxnSpPr>
          <p:spPr>
            <a:xfrm flipV="1">
              <a:off x="4700141" y="2449872"/>
              <a:ext cx="1084326" cy="221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719787" y="2440391"/>
              <a:ext cx="10722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3 с</a:t>
              </a:r>
              <a:endParaRPr lang="ru-RU" sz="22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736250" y="1697665"/>
              <a:ext cx="7967072" cy="1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3587152" y="1770043"/>
              <a:ext cx="112161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20%</a:t>
              </a:r>
              <a:endParaRPr lang="ru-RU" sz="22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5869987" y="1799105"/>
                  <a:ext cx="1759328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2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b="0" i="1" baseline="30000" smtClean="0">
                            <a:latin typeface="Cambria Math" panose="02040503050406030204" pitchFamily="18" charset="0"/>
                          </a:rPr>
                          <m:t>18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2200" b="0" i="1" smtClean="0">
                            <a:latin typeface="Cambria Math" panose="02040503050406030204" pitchFamily="18" charset="0"/>
                          </a:rPr>
                          <m:t>бит/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ru-RU" sz="22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9987" y="1799105"/>
                  <a:ext cx="1759328" cy="33855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730" r="-1038" b="-3392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977594" y="3904836"/>
                <a:ext cx="2366482" cy="6362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5+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0,2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594" y="3904836"/>
                <a:ext cx="2366482" cy="636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936402" y="4706051"/>
                <a:ext cx="942116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ru-RU" sz="2200" b="0" i="1" smtClean="0">
                              <a:latin typeface="Cambria Math" panose="02040503050406030204" pitchFamily="18" charset="0"/>
                            </a:rPr>
                            <m:t>А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402" y="4706051"/>
                <a:ext cx="942116" cy="338554"/>
              </a:xfrm>
              <a:prstGeom prst="rect">
                <a:avLst/>
              </a:prstGeom>
              <a:blipFill>
                <a:blip r:embed="rId6"/>
                <a:stretch>
                  <a:fillRect l="-5844" r="-1948" b="-1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305142" y="3063930"/>
                <a:ext cx="2058897" cy="633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sSup>
                            <m:sSup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sup>
                          </m:sSup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ru-RU" sz="2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sSup>
                            <m:sSup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sup>
                          </m:sSup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&gt;8</m:t>
                      </m:r>
                      <m:r>
                        <a:rPr lang="ru-RU" sz="22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142" y="3063930"/>
                <a:ext cx="2058897" cy="63382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628247" y="3904836"/>
                <a:ext cx="1325043" cy="633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ru-RU" sz="2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sSup>
                            <m:sSup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sup>
                          </m:sSup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&gt;8</m:t>
                      </m:r>
                      <m:r>
                        <a:rPr lang="ru-RU" sz="22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247" y="3904836"/>
                <a:ext cx="1325043" cy="63382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300192" y="4026550"/>
                <a:ext cx="186653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ru-RU" sz="2200" b="0" i="1" smtClean="0">
                        <a:latin typeface="Cambria Math"/>
                      </a:rPr>
                      <m:t>,</m:t>
                    </m:r>
                    <m:r>
                      <a:rPr lang="en-US" sz="220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&gt;8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</m:t>
                        </m:r>
                      </m:sup>
                    </m:sSup>
                  </m:oMath>
                </a14:m>
                <a:r>
                  <a:rPr lang="ru-RU" sz="2200" dirty="0"/>
                  <a:t>,</a:t>
                </a: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4026550"/>
                <a:ext cx="1866537" cy="338554"/>
              </a:xfrm>
              <a:prstGeom prst="rect">
                <a:avLst/>
              </a:prstGeom>
              <a:blipFill rotWithShape="1">
                <a:blip r:embed="rId9"/>
                <a:stretch>
                  <a:fillRect l="-4886" t="-25455" r="-8143" b="-49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630635" y="4706051"/>
                <a:ext cx="1463799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&gt;10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</m:t>
                        </m:r>
                      </m:sup>
                    </m:sSup>
                  </m:oMath>
                </a14:m>
                <a:r>
                  <a:rPr lang="ru-RU" sz="2200" dirty="0"/>
                  <a:t>,</a:t>
                </a: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635" y="4706051"/>
                <a:ext cx="1463799" cy="338554"/>
              </a:xfrm>
              <a:prstGeom prst="rect">
                <a:avLst/>
              </a:prstGeom>
              <a:blipFill>
                <a:blip r:embed="rId10"/>
                <a:stretch>
                  <a:fillRect l="-6667" t="-25000" r="-10833" b="-482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269256" y="4706051"/>
                <a:ext cx="2191176" cy="3424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&gt;10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ru-RU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Кбайт</m:t>
                    </m:r>
                  </m:oMath>
                </a14:m>
                <a:r>
                  <a:rPr lang="ru-RU" sz="2200" dirty="0"/>
                  <a:t>,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256" y="4706051"/>
                <a:ext cx="2191176" cy="342401"/>
              </a:xfrm>
              <a:prstGeom prst="rect">
                <a:avLst/>
              </a:prstGeom>
              <a:blipFill rotWithShape="1">
                <a:blip r:embed="rId11"/>
                <a:stretch>
                  <a:fillRect l="-4167" t="-23214" r="-6944" b="-482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587055" y="5295606"/>
                <a:ext cx="191296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ru-RU" sz="2200" b="0" i="1" smtClean="0">
                          <a:latin typeface="Cambria Math" panose="02040503050406030204" pitchFamily="18" charset="0"/>
                        </a:rPr>
                        <m:t>320</m:t>
                      </m:r>
                      <m:r>
                        <a:rPr lang="ru-RU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Кбайт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055" y="5295606"/>
                <a:ext cx="1912960" cy="338554"/>
              </a:xfrm>
              <a:prstGeom prst="rect">
                <a:avLst/>
              </a:prstGeom>
              <a:blipFill>
                <a:blip r:embed="rId12"/>
                <a:stretch>
                  <a:fillRect l="-1592" r="-2229" b="-7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Прямая соединительная линия 50"/>
          <p:cNvCxnSpPr/>
          <p:nvPr/>
        </p:nvCxnSpPr>
        <p:spPr>
          <a:xfrm flipH="1">
            <a:off x="3501208" y="3190128"/>
            <a:ext cx="2" cy="190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540351" y="3063930"/>
                <a:ext cx="2313517" cy="6362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&gt;5+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ru-RU" sz="2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ru-RU" sz="22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351" y="3063930"/>
                <a:ext cx="2313517" cy="63620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996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5" grpId="0"/>
      <p:bldP spid="39" grpId="0"/>
      <p:bldP spid="42" grpId="0"/>
      <p:bldP spid="44" grpId="0"/>
      <p:bldP spid="45" grpId="0"/>
      <p:bldP spid="46" grpId="0"/>
      <p:bldP spid="47" grpId="0"/>
      <p:bldP spid="49" grpId="0"/>
      <p:bldP spid="5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1368337" y="5278958"/>
            <a:ext cx="7515424" cy="131839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Хранение информации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642892" y="1078409"/>
            <a:ext cx="8282005" cy="1656184"/>
            <a:chOff x="2943315" y="4754669"/>
            <a:chExt cx="8282005" cy="1656184"/>
          </a:xfrm>
        </p:grpSpPr>
        <p:sp>
          <p:nvSpPr>
            <p:cNvPr id="6" name="Овал 5"/>
            <p:cNvSpPr/>
            <p:nvPr/>
          </p:nvSpPr>
          <p:spPr>
            <a:xfrm>
              <a:off x="2954645" y="5155253"/>
              <a:ext cx="714380" cy="7143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>
                  <a:latin typeface="Arial Black" pitchFamily="34" charset="0"/>
                  <a:cs typeface="Arial" pitchFamily="34" charset="0"/>
                </a:rPr>
                <a:t>!</a:t>
              </a:r>
            </a:p>
          </p:txBody>
        </p:sp>
        <p:grpSp>
          <p:nvGrpSpPr>
            <p:cNvPr id="7" name="Группа 7"/>
            <p:cNvGrpSpPr/>
            <p:nvPr/>
          </p:nvGrpSpPr>
          <p:grpSpPr>
            <a:xfrm>
              <a:off x="2943315" y="4754669"/>
              <a:ext cx="8244000" cy="1486495"/>
              <a:chOff x="2111199" y="5038755"/>
              <a:chExt cx="5944844" cy="1486495"/>
            </a:xfrm>
          </p:grpSpPr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2111199" y="5038755"/>
                <a:ext cx="5944844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2111199" y="6525250"/>
                <a:ext cx="5944844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Подзаголовок 5"/>
            <p:cNvSpPr txBox="1">
              <a:spLocks/>
            </p:cNvSpPr>
            <p:nvPr/>
          </p:nvSpPr>
          <p:spPr>
            <a:xfrm>
              <a:off x="3662741" y="4826677"/>
              <a:ext cx="7562579" cy="1584176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/>
            <a:p>
              <a:pPr algn="just"/>
              <a:r>
                <a:rPr lang="ru-RU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Сохранить информацию 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– зафиксировать её на носителе. </a:t>
              </a:r>
            </a:p>
            <a:p>
              <a:pPr algn="just"/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Носитель информации – это материальная среда, используемая для записи и хранения информации.</a:t>
              </a:r>
            </a:p>
          </p:txBody>
        </p:sp>
      </p:grpSp>
      <p:pic>
        <p:nvPicPr>
          <p:cNvPr id="15" name="Рисунок 1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0447">
            <a:off x="1489035" y="5656259"/>
            <a:ext cx="1586065" cy="703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366" y="5428678"/>
            <a:ext cx="1490814" cy="1041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486" y="5390673"/>
            <a:ext cx="2104851" cy="1184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460" y="5378436"/>
            <a:ext cx="2038862" cy="1204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029" y="5393158"/>
            <a:ext cx="1477539" cy="1204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Выноска-облако 26">
            <a:hlinkClick r:id="rId10" action="ppaction://hlinksldjump"/>
          </p:cNvPr>
          <p:cNvSpPr/>
          <p:nvPr/>
        </p:nvSpPr>
        <p:spPr>
          <a:xfrm>
            <a:off x="7682668" y="5450444"/>
            <a:ext cx="1080120" cy="864096"/>
          </a:xfrm>
          <a:prstGeom prst="cloudCallou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+15 лет</a:t>
            </a:r>
          </a:p>
        </p:txBody>
      </p:sp>
      <p:cxnSp>
        <p:nvCxnSpPr>
          <p:cNvPr id="30" name="Соединительная линия уступом 29"/>
          <p:cNvCxnSpPr>
            <a:endCxn id="25" idx="1"/>
          </p:cNvCxnSpPr>
          <p:nvPr/>
        </p:nvCxnSpPr>
        <p:spPr>
          <a:xfrm rot="16200000" flipH="1">
            <a:off x="-128298" y="4441520"/>
            <a:ext cx="2633230" cy="360039"/>
          </a:xfrm>
          <a:prstGeom prst="bentConnector2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ная линия уступом 31"/>
          <p:cNvCxnSpPr/>
          <p:nvPr/>
        </p:nvCxnSpPr>
        <p:spPr>
          <a:xfrm rot="16200000" flipH="1">
            <a:off x="658943" y="3629019"/>
            <a:ext cx="1046708" cy="360041"/>
          </a:xfrm>
          <a:prstGeom prst="bentConnector2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1336918" y="3648404"/>
            <a:ext cx="7550942" cy="136797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943" y="3823515"/>
            <a:ext cx="1520771" cy="1007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135" y="3823515"/>
            <a:ext cx="2087698" cy="1016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399" y="3823515"/>
            <a:ext cx="970723" cy="96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559" y="3823515"/>
            <a:ext cx="792088" cy="10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Скругленный прямоугольник 27"/>
          <p:cNvSpPr/>
          <p:nvPr/>
        </p:nvSpPr>
        <p:spPr>
          <a:xfrm>
            <a:off x="616466" y="2781204"/>
            <a:ext cx="8281987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Носители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1081430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Перфокарта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55650" y="1071563"/>
            <a:ext cx="8137525" cy="989012"/>
          </a:xfrm>
        </p:spPr>
        <p:txBody>
          <a:bodyPr/>
          <a:lstStyle/>
          <a:p>
            <a:r>
              <a:rPr lang="ru-RU" dirty="0"/>
              <a:t>Как отличить чистую перфокарту от перфокарты с записанной информацией?</a:t>
            </a:r>
          </a:p>
        </p:txBody>
      </p:sp>
      <p:pic>
        <p:nvPicPr>
          <p:cNvPr id="4" name="чистая перфокарт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060848"/>
            <a:ext cx="6482642" cy="28755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записанная перфокарт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060848"/>
            <a:ext cx="6482642" cy="28755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Управляющая кнопка: возврат 5">
            <a:hlinkClick r:id="rId4" action="ppaction://hlinksldjump" highlightClick="1"/>
          </p:cNvPr>
          <p:cNvSpPr/>
          <p:nvPr/>
        </p:nvSpPr>
        <p:spPr>
          <a:xfrm>
            <a:off x="8215338" y="6000768"/>
            <a:ext cx="685250" cy="68525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94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/>
              <a:t>Winchester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611632" y="1052513"/>
            <a:ext cx="7273925" cy="5616575"/>
          </a:xfrm>
        </p:spPr>
        <p:txBody>
          <a:bodyPr/>
          <a:lstStyle/>
          <a:p>
            <a:pPr indent="438150"/>
            <a:r>
              <a:rPr lang="ru-RU" dirty="0"/>
              <a:t>По одной из версий, название «винчестер» накопитель получил благодаря Кеннету </a:t>
            </a:r>
            <a:r>
              <a:rPr lang="ru-RU" dirty="0" err="1"/>
              <a:t>Хотону</a:t>
            </a:r>
            <a:r>
              <a:rPr lang="ru-RU" dirty="0"/>
              <a:t>. При его разработке инженеры использовали краткое внутреннее название «30-30», что означало два модуля по 30 мегабайт каждый, что по созвучию совпало с обозначением популярного охотничьего оружия, использующего винтовочный патрон </a:t>
            </a:r>
            <a:r>
              <a:rPr lang="ru-RU" b="1" dirty="0"/>
              <a:t>.30-30 Winchester</a:t>
            </a:r>
            <a:r>
              <a:rPr lang="ru-RU" dirty="0"/>
              <a:t>. Также существует версия, что название произошло исключительно из-за названия патрона, также выпускавшегося Winchester </a:t>
            </a:r>
            <a:r>
              <a:rPr lang="ru-RU" dirty="0" err="1"/>
              <a:t>Repeating</a:t>
            </a:r>
            <a:r>
              <a:rPr lang="ru-RU" dirty="0"/>
              <a:t> </a:t>
            </a:r>
            <a:r>
              <a:rPr lang="ru-RU" dirty="0" err="1"/>
              <a:t>Arms</a:t>
            </a:r>
            <a:r>
              <a:rPr lang="ru-RU" dirty="0"/>
              <a:t> </a:t>
            </a:r>
            <a:r>
              <a:rPr lang="ru-RU" dirty="0" err="1"/>
              <a:t>Company</a:t>
            </a:r>
            <a:r>
              <a:rPr lang="ru-RU" dirty="0"/>
              <a:t>.</a:t>
            </a:r>
          </a:p>
          <a:p>
            <a:pPr indent="438150"/>
            <a:r>
              <a:rPr lang="ru-RU" dirty="0"/>
              <a:t>В Европе и США название «винчестер» вышло из употребления, в русском же языке сохранилось и получило полуофициальный статус,  а в </a:t>
            </a:r>
            <a:r>
              <a:rPr lang="ru-RU" dirty="0" err="1"/>
              <a:t>компью</a:t>
            </a:r>
            <a:r>
              <a:rPr lang="ru-RU" dirty="0"/>
              <a:t>-терном сленге сократилось до слова «винт».</a:t>
            </a:r>
          </a:p>
          <a:p>
            <a:pPr indent="438150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83904"/>
            <a:ext cx="1336802" cy="5809953"/>
          </a:xfrm>
          <a:prstGeom prst="rect">
            <a:avLst/>
          </a:prstGeom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215338" y="6000768"/>
            <a:ext cx="685250" cy="68525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727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Первые фотографии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6462" y="1063275"/>
            <a:ext cx="3888928" cy="43099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55650" y="4437112"/>
            <a:ext cx="2952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Первая фотография в мире, «Вид из окна», </a:t>
            </a:r>
            <a:r>
              <a:rPr lang="ru-RU" b="1" dirty="0"/>
              <a:t>1826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6" r="8665"/>
          <a:stretch/>
        </p:blipFill>
        <p:spPr>
          <a:xfrm>
            <a:off x="882126" y="1207638"/>
            <a:ext cx="3657600" cy="324018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009942" y="1070103"/>
            <a:ext cx="3888928" cy="42922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154454" y="3806754"/>
            <a:ext cx="2952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Первая фотография в мире, «Вид из окна», </a:t>
            </a:r>
            <a:r>
              <a:rPr lang="ru-RU" b="1" dirty="0"/>
              <a:t>1826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528" y="1185866"/>
            <a:ext cx="3555757" cy="32401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95815" y="4391812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Сергей Михайлович Прокудин-Горский. Автопортрет. Ранняя цветная фотография (</a:t>
            </a:r>
            <a:r>
              <a:rPr lang="ru-RU" b="1" dirty="0"/>
              <a:t>1912</a:t>
            </a:r>
            <a:r>
              <a:rPr lang="ru-RU" dirty="0"/>
              <a:t> год)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31900" y="5534994"/>
            <a:ext cx="75194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Цифровая фотография ведет историю с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1981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года. Информацию в виде аналогового сигнала записывали на диск, что позволило отказаться от фотопленки. 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Управляющая кнопка: возврат 14">
            <a:hlinkClick r:id="rId4" action="ppaction://hlinksldjump" highlightClick="1"/>
          </p:cNvPr>
          <p:cNvSpPr/>
          <p:nvPr/>
        </p:nvSpPr>
        <p:spPr>
          <a:xfrm>
            <a:off x="8215338" y="6000768"/>
            <a:ext cx="685250" cy="68525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545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Грампластинка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650" y="1052513"/>
            <a:ext cx="813752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Грампластинка </a:t>
            </a: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носитель  звуковой информации. Аналоговый сигнал зависит от формы нанесенной непрерывной извилистой канавки. При движении по дорожке грампластинки игла проигрывателя начинает вибрировать (поскольку форма дорожки неравномерна и зависит от записанного сигнала).</a:t>
            </a:r>
          </a:p>
          <a:p>
            <a:pPr algn="just"/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«проигрывания» с грампластинок используются аппараты: граммофоны, патефоны, электропроигрыватели.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5" b="32314"/>
          <a:stretch/>
        </p:blipFill>
        <p:spPr>
          <a:xfrm>
            <a:off x="4427984" y="3940905"/>
            <a:ext cx="4465191" cy="142411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72000" y="5373216"/>
            <a:ext cx="39604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Дорожка под микроскопом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8" t="-920" r="-3" b="49745"/>
          <a:stretch/>
        </p:blipFill>
        <p:spPr>
          <a:xfrm>
            <a:off x="755650" y="3783012"/>
            <a:ext cx="4251514" cy="2874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8215338" y="6000768"/>
            <a:ext cx="685250" cy="68525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713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2" t="-226" r="32534" b="226"/>
          <a:stretch/>
        </p:blipFill>
        <p:spPr>
          <a:xfrm>
            <a:off x="611188" y="1053009"/>
            <a:ext cx="3308548" cy="56160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Прогноз</a:t>
            </a:r>
          </a:p>
        </p:txBody>
      </p:sp>
      <p:sp>
        <p:nvSpPr>
          <p:cNvPr id="10" name="Подзаголовок 5"/>
          <p:cNvSpPr txBox="1">
            <a:spLocks/>
          </p:cNvSpPr>
          <p:nvPr/>
        </p:nvSpPr>
        <p:spPr>
          <a:xfrm>
            <a:off x="4067944" y="1044558"/>
            <a:ext cx="4825231" cy="562452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indent="365125"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 настоящее время активно ведутся работы по созданию ещё более компактных носителей информации на основе нано-технологий, имеющих дело с молекулами и атомами вещества. По предположениям экспертов приблизительно через 15 - 20 лет плотность хранения информации возрастёт настолько, что каждую секунду человеческой жизни можно будет записать на носитель с физическими размерами в 1 см</a:t>
            </a:r>
            <a:r>
              <a:rPr lang="ru-RU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Управляющая кнопка: возврат 4">
            <a:hlinkClick r:id="rId4" action="ppaction://hlinksldjump" highlightClick="1"/>
          </p:cNvPr>
          <p:cNvSpPr/>
          <p:nvPr/>
        </p:nvSpPr>
        <p:spPr>
          <a:xfrm>
            <a:off x="8215338" y="6000768"/>
            <a:ext cx="685250" cy="68525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679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Оптический способ записи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650" y="1063626"/>
            <a:ext cx="813752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Процесс записи и считывания информации компакт-дисков при помощи лазера появился в 1980-х годах. Информационная ёмкость CD составляет от 190 до 700 MB. </a:t>
            </a:r>
          </a:p>
          <a:p>
            <a:pPr indent="361950"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лазера с меньшей длиной волны обеспечило более плотную структуру рабочей поверхности (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DVD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диски), позволяя увеличить информационную ёмкость до 17 GB. </a:t>
            </a:r>
          </a:p>
          <a:p>
            <a:pPr indent="361950"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 конце 2000-го года впервые был представлен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Blu-ray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Disc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(BD) – оптический носитель, используемый для записи с повышенной плотностью хранения цифровых данных, включая видео высокой чёткости. В BD для записи и чтения данных используется коротковолновый (405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нм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) сине-фиолетовый лазер. Это позволяет при сохранении физических размеров CD и DVD (12 см) увеличить информационную ёмкость BD до 50 GB и более.</a:t>
            </a:r>
          </a:p>
        </p:txBody>
      </p:sp>
    </p:spTree>
    <p:extLst>
      <p:ext uri="{BB962C8B-B14F-4D97-AF65-F5344CB8AC3E}">
        <p14:creationId xmlns:p14="http://schemas.microsoft.com/office/powerpoint/2010/main" val="3048713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Ключевые слова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передача информации</a:t>
            </a:r>
          </a:p>
          <a:p>
            <a:r>
              <a:rPr lang="ru-RU" dirty="0"/>
              <a:t>средства связи</a:t>
            </a:r>
          </a:p>
          <a:p>
            <a:r>
              <a:rPr lang="ru-RU" dirty="0"/>
              <a:t>источник и приемник информации </a:t>
            </a:r>
          </a:p>
          <a:p>
            <a:r>
              <a:rPr lang="ru-RU" dirty="0"/>
              <a:t>канал связи</a:t>
            </a:r>
          </a:p>
          <a:p>
            <a:r>
              <a:rPr lang="ru-RU" dirty="0"/>
              <a:t>помехи</a:t>
            </a:r>
          </a:p>
          <a:p>
            <a:r>
              <a:rPr lang="ru-RU" dirty="0"/>
              <a:t>избыточность кода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Флэш-память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650" y="1052513"/>
            <a:ext cx="813752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/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Flashmemory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англ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5125"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Выпуск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флеш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-накопителей, называемых в просторечии «флэшками», был начат в 2000 году. Сегодня широко используются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флеш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-накопители от 8 GB до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128 GB.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5125" algn="just"/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Флэш-память характеризуется:</a:t>
            </a:r>
          </a:p>
          <a:p>
            <a:pPr marL="274638" indent="-257175"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большой информационной ёмкостью при небольших физических размерах;</a:t>
            </a:r>
          </a:p>
          <a:p>
            <a:pPr marL="274638" indent="-257175"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низким энергопотреблением при работе, обеспечивая наряду с этим высокие скорости записи и чтения данных;</a:t>
            </a:r>
          </a:p>
          <a:p>
            <a:pPr marL="274638" indent="-257175" algn="just">
              <a:buFont typeface="Arial" panose="020B0604020202020204" pitchFamily="34" charset="0"/>
              <a:buChar char="•"/>
            </a:pPr>
            <a:r>
              <a:rPr lang="ru-RU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энергонезависимостью</a:t>
            </a: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хранении;</a:t>
            </a:r>
          </a:p>
          <a:p>
            <a:pPr marL="274638" indent="-257175"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долгим сроком службы.</a:t>
            </a:r>
          </a:p>
        </p:txBody>
      </p:sp>
      <p:grpSp>
        <p:nvGrpSpPr>
          <p:cNvPr id="9" name="Группа 7"/>
          <p:cNvGrpSpPr/>
          <p:nvPr/>
        </p:nvGrpSpPr>
        <p:grpSpPr>
          <a:xfrm>
            <a:off x="584553" y="5013176"/>
            <a:ext cx="8308622" cy="1512168"/>
            <a:chOff x="2091993" y="5182771"/>
            <a:chExt cx="5991408" cy="1512168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2111199" y="5182771"/>
              <a:ext cx="5972202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2091993" y="6694939"/>
              <a:ext cx="599140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Прямоугольник 12"/>
          <p:cNvSpPr/>
          <p:nvPr/>
        </p:nvSpPr>
        <p:spPr>
          <a:xfrm>
            <a:off x="755650" y="5085184"/>
            <a:ext cx="80791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 носителях информации надпись «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700 MB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», следует понимать в традиционном математическом смысле, а именно: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700 MB = 700 ・ 10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KB = 700 ・ 10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・ 10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байт =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= 700 000 000 байт.</a:t>
            </a:r>
          </a:p>
        </p:txBody>
      </p:sp>
    </p:spTree>
    <p:extLst>
      <p:ext uri="{BB962C8B-B14F-4D97-AF65-F5344CB8AC3E}">
        <p14:creationId xmlns:p14="http://schemas.microsoft.com/office/powerpoint/2010/main" val="4202520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Самое главное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52513"/>
            <a:ext cx="8215370" cy="4862547"/>
          </a:xfrm>
        </p:spPr>
        <p:txBody>
          <a:bodyPr>
            <a:noAutofit/>
          </a:bodyPr>
          <a:lstStyle/>
          <a:p>
            <a:r>
              <a:rPr lang="ru-RU" dirty="0"/>
              <a:t>Любая </a:t>
            </a:r>
            <a:r>
              <a:rPr lang="ru-RU" b="1" dirty="0"/>
              <a:t>информация передается по каналам связи в виде универсального двоичного кода</a:t>
            </a:r>
            <a:r>
              <a:rPr lang="ru-RU" dirty="0"/>
              <a:t> и обладает рядом достоинств:</a:t>
            </a:r>
          </a:p>
          <a:p>
            <a:pPr marL="530225" indent="-171450" algn="l"/>
            <a:r>
              <a:rPr lang="ru-RU" b="1" dirty="0"/>
              <a:t>• </a:t>
            </a:r>
            <a:r>
              <a:rPr lang="ru-RU" dirty="0"/>
              <a:t>высокая пропускная способность (бит в секунду)</a:t>
            </a:r>
          </a:p>
          <a:p>
            <a:pPr marL="530225" indent="-171450" algn="l"/>
            <a:r>
              <a:rPr lang="ru-RU" b="1" dirty="0"/>
              <a:t>• </a:t>
            </a:r>
            <a:r>
              <a:rPr lang="ru-RU" dirty="0"/>
              <a:t>надёжность, обеспеченная использованием  параллельных каналов связи</a:t>
            </a:r>
          </a:p>
          <a:p>
            <a:pPr marL="530225" indent="-171450" algn="l"/>
            <a:r>
              <a:rPr lang="ru-RU" b="1" dirty="0"/>
              <a:t>• </a:t>
            </a:r>
            <a:r>
              <a:rPr lang="ru-RU" dirty="0"/>
              <a:t>помехозащищённость, основанная на автоматических системах проверки целостности переданной информации.</a:t>
            </a:r>
          </a:p>
          <a:p>
            <a:r>
              <a:rPr lang="ru-RU" b="1" dirty="0"/>
              <a:t>Объем переданной</a:t>
            </a:r>
            <a:r>
              <a:rPr lang="ru-RU" dirty="0"/>
              <a:t> </a:t>
            </a:r>
            <a:r>
              <a:rPr lang="ru-RU" b="1" dirty="0"/>
              <a:t>информации</a:t>
            </a:r>
            <a:r>
              <a:rPr lang="ru-RU" dirty="0"/>
              <a:t>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/>
              <a:t> </a:t>
            </a:r>
            <a:r>
              <a:rPr lang="ru-RU" dirty="0"/>
              <a:t>вычисляется по формуле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= v ・ t</a:t>
            </a:r>
            <a:r>
              <a:rPr lang="en-US" dirty="0"/>
              <a:t>,</a:t>
            </a:r>
            <a:r>
              <a:rPr lang="ru-RU" dirty="0"/>
              <a:t> где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/>
              <a:t> – </a:t>
            </a:r>
            <a:r>
              <a:rPr lang="ru-RU" dirty="0"/>
              <a:t>пропускная способность канала (в битах в секунду), 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dirty="0"/>
              <a:t> — время передачи.</a:t>
            </a:r>
          </a:p>
        </p:txBody>
      </p:sp>
    </p:spTree>
    <p:extLst>
      <p:ext uri="{BB962C8B-B14F-4D97-AF65-F5344CB8AC3E}">
        <p14:creationId xmlns:p14="http://schemas.microsoft.com/office/powerpoint/2010/main" val="702958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Самое главное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69164"/>
            <a:ext cx="8215370" cy="4862547"/>
          </a:xfrm>
        </p:spPr>
        <p:txBody>
          <a:bodyPr>
            <a:noAutofit/>
          </a:bodyPr>
          <a:lstStyle/>
          <a:p>
            <a:r>
              <a:rPr lang="ru-RU" b="1" dirty="0"/>
              <a:t>Сохранить информацию </a:t>
            </a:r>
            <a:r>
              <a:rPr lang="ru-RU" dirty="0"/>
              <a:t>— значит тем или иным способом</a:t>
            </a:r>
            <a:r>
              <a:rPr lang="en-US" dirty="0"/>
              <a:t> </a:t>
            </a:r>
            <a:r>
              <a:rPr lang="ru-RU" dirty="0"/>
              <a:t>зафиксировать её на некотором носителе.</a:t>
            </a:r>
          </a:p>
          <a:p>
            <a:r>
              <a:rPr lang="ru-RU" b="1" dirty="0"/>
              <a:t>Носитель информации </a:t>
            </a:r>
            <a:r>
              <a:rPr lang="ru-RU" dirty="0"/>
              <a:t>— это материальная среда, используемая для записи и хранения информации. </a:t>
            </a:r>
          </a:p>
          <a:p>
            <a:r>
              <a:rPr lang="ru-RU" dirty="0"/>
              <a:t>Современные носители</a:t>
            </a:r>
            <a:r>
              <a:rPr lang="en-US" dirty="0"/>
              <a:t> </a:t>
            </a:r>
            <a:r>
              <a:rPr lang="ru-RU" dirty="0"/>
              <a:t>информации обладают большой информационной ёмкостью при</a:t>
            </a:r>
            <a:r>
              <a:rPr lang="en-US" dirty="0"/>
              <a:t> </a:t>
            </a:r>
            <a:r>
              <a:rPr lang="ru-RU" dirty="0"/>
              <a:t>небольших физических размерах и характеризуются низким энергопотреблением при работе, обеспечивая наряду с этим высокие</a:t>
            </a:r>
            <a:r>
              <a:rPr lang="en-US" dirty="0"/>
              <a:t> </a:t>
            </a:r>
            <a:r>
              <a:rPr lang="ru-RU" dirty="0"/>
              <a:t>скорости записи и чтения данных. Носители информации  энергонезависимы при хранении и имеют долгий срок службы.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5009983" y="5828418"/>
            <a:ext cx="28446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5,3 бит/см</a:t>
            </a:r>
            <a:r>
              <a:rPr lang="ru-RU" sz="2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82455" y="5828418"/>
            <a:ext cx="28446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6,2 Мб/см</a:t>
            </a:r>
            <a:r>
              <a:rPr lang="ru-RU" sz="2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Давайте обсудим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650" y="1066595"/>
            <a:ext cx="794707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Одна из характеристик носителей информации – это  плотность записи информации (количество информации, записанной на см</a:t>
            </a:r>
            <a:r>
              <a:rPr lang="ru-RU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). Найдите плотность записи для двух носителей: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49" y="2534174"/>
            <a:ext cx="2708920" cy="2708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0" name="Прямая со стрелкой 19"/>
          <p:cNvCxnSpPr/>
          <p:nvPr/>
        </p:nvCxnSpPr>
        <p:spPr>
          <a:xfrm>
            <a:off x="887186" y="5241945"/>
            <a:ext cx="251572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888822" y="3904466"/>
            <a:ext cx="2" cy="1620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3404542" y="3904466"/>
            <a:ext cx="2" cy="1620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06091" y="5230361"/>
            <a:ext cx="9124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см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793" y="2900036"/>
            <a:ext cx="3863257" cy="17136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2" name="Прямая со стрелкой 31"/>
          <p:cNvCxnSpPr/>
          <p:nvPr/>
        </p:nvCxnSpPr>
        <p:spPr>
          <a:xfrm>
            <a:off x="4282242" y="5241945"/>
            <a:ext cx="386917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4283878" y="4480466"/>
            <a:ext cx="5915" cy="1044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8153051" y="4480466"/>
            <a:ext cx="4017" cy="1044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918624" y="5224985"/>
            <a:ext cx="9124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см</a:t>
            </a:r>
          </a:p>
        </p:txBody>
      </p:sp>
      <p:cxnSp>
        <p:nvCxnSpPr>
          <p:cNvPr id="36" name="Прямая со стрелкой 35"/>
          <p:cNvCxnSpPr/>
          <p:nvPr/>
        </p:nvCxnSpPr>
        <p:spPr>
          <a:xfrm flipV="1">
            <a:off x="8373094" y="2897333"/>
            <a:ext cx="0" cy="17163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16200000" flipH="1">
            <a:off x="8319141" y="4127674"/>
            <a:ext cx="2" cy="97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16200000" flipH="1">
            <a:off x="8319141" y="2411335"/>
            <a:ext cx="2" cy="97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16200000">
            <a:off x="8202900" y="3485801"/>
            <a:ext cx="7553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см</a:t>
            </a:r>
          </a:p>
        </p:txBody>
      </p:sp>
      <p:sp>
        <p:nvSpPr>
          <p:cNvPr id="49" name="Левая фигурная скобка 48"/>
          <p:cNvSpPr/>
          <p:nvPr/>
        </p:nvSpPr>
        <p:spPr>
          <a:xfrm>
            <a:off x="4057521" y="3199668"/>
            <a:ext cx="360040" cy="1280798"/>
          </a:xfrm>
          <a:prstGeom prst="leftBrace">
            <a:avLst>
              <a:gd name="adj1" fmla="val 42725"/>
              <a:gd name="adj2" fmla="val 4951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Левая фигурная скобка 49"/>
          <p:cNvSpPr/>
          <p:nvPr/>
        </p:nvSpPr>
        <p:spPr>
          <a:xfrm rot="5400000">
            <a:off x="6039655" y="1206444"/>
            <a:ext cx="360040" cy="3586757"/>
          </a:xfrm>
          <a:prstGeom prst="leftBrace">
            <a:avLst>
              <a:gd name="adj1" fmla="val 42725"/>
              <a:gd name="adj2" fmla="val 4951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 rot="16200000">
            <a:off x="3145934" y="3624623"/>
            <a:ext cx="13565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10 рядов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624548" y="2405876"/>
            <a:ext cx="16466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80 позиций</a:t>
            </a:r>
          </a:p>
        </p:txBody>
      </p:sp>
      <p:sp>
        <p:nvSpPr>
          <p:cNvPr id="22" name="Ответ2"/>
          <p:cNvSpPr/>
          <p:nvPr/>
        </p:nvSpPr>
        <p:spPr>
          <a:xfrm>
            <a:off x="5045503" y="5791861"/>
            <a:ext cx="2849965" cy="504000"/>
          </a:xfrm>
          <a:prstGeom prst="rect">
            <a:avLst/>
          </a:prstGeom>
          <a:solidFill>
            <a:srgbClr val="888888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</a:p>
        </p:txBody>
      </p:sp>
      <p:sp>
        <p:nvSpPr>
          <p:cNvPr id="24" name="Ответ2"/>
          <p:cNvSpPr/>
          <p:nvPr/>
        </p:nvSpPr>
        <p:spPr>
          <a:xfrm>
            <a:off x="808141" y="5791861"/>
            <a:ext cx="2849965" cy="504000"/>
          </a:xfrm>
          <a:prstGeom prst="rect">
            <a:avLst/>
          </a:prstGeom>
          <a:solidFill>
            <a:srgbClr val="888888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val="156494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/>
      <p:bldP spid="52" grpId="0"/>
      <p:bldP spid="22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задания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188" y="1052513"/>
            <a:ext cx="827667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Опишите схему передачи информации по техническим каналам связи. Укажите компоненты этой схемы в процессе передачи информации при использовании сотовой связи.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Какие существуют способы борьбы с шумом в процессе передачи информации?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Как вычисляется объём информации, переданной по каналу связи?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Охарактеризуйте современные каналы связи. Какими достоинствами они обладают?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Скорость передачи информации по некоторому каналу связи составляет 256 000 бит/с. Передача файла через это соединение заняла 2 минуты. Определите размер переданного файла в килобайтах.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Для чего используются диаграммы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Гантта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? Как они строятся? </a:t>
            </a:r>
          </a:p>
        </p:txBody>
      </p:sp>
    </p:spTree>
    <p:extLst>
      <p:ext uri="{BB962C8B-B14F-4D97-AF65-F5344CB8AC3E}">
        <p14:creationId xmlns:p14="http://schemas.microsoft.com/office/powerpoint/2010/main" val="3190234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Передача информации</a:t>
            </a:r>
          </a:p>
        </p:txBody>
      </p:sp>
      <p:sp>
        <p:nvSpPr>
          <p:cNvPr id="12" name="Овал 11"/>
          <p:cNvSpPr/>
          <p:nvPr/>
        </p:nvSpPr>
        <p:spPr>
          <a:xfrm>
            <a:off x="2925055" y="5426910"/>
            <a:ext cx="102319" cy="102319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Овал 16"/>
          <p:cNvSpPr/>
          <p:nvPr/>
        </p:nvSpPr>
        <p:spPr>
          <a:xfrm>
            <a:off x="2483768" y="5539307"/>
            <a:ext cx="102319" cy="102319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Овал 17"/>
          <p:cNvSpPr/>
          <p:nvPr/>
        </p:nvSpPr>
        <p:spPr>
          <a:xfrm>
            <a:off x="2043565" y="5653891"/>
            <a:ext cx="102319" cy="102319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Овал 18"/>
          <p:cNvSpPr/>
          <p:nvPr/>
        </p:nvSpPr>
        <p:spPr>
          <a:xfrm>
            <a:off x="4525842" y="4412298"/>
            <a:ext cx="102319" cy="102319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Овал 19"/>
          <p:cNvSpPr/>
          <p:nvPr/>
        </p:nvSpPr>
        <p:spPr>
          <a:xfrm>
            <a:off x="4101019" y="4601803"/>
            <a:ext cx="102319" cy="102319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Овал 20"/>
          <p:cNvSpPr/>
          <p:nvPr/>
        </p:nvSpPr>
        <p:spPr>
          <a:xfrm>
            <a:off x="5385436" y="3411574"/>
            <a:ext cx="102319" cy="102319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Овал 21"/>
          <p:cNvSpPr/>
          <p:nvPr/>
        </p:nvSpPr>
        <p:spPr>
          <a:xfrm>
            <a:off x="5725541" y="2145745"/>
            <a:ext cx="102319" cy="102319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Группа 2"/>
          <p:cNvGrpSpPr/>
          <p:nvPr/>
        </p:nvGrpSpPr>
        <p:grpSpPr>
          <a:xfrm>
            <a:off x="611189" y="5489119"/>
            <a:ext cx="8286777" cy="1039260"/>
            <a:chOff x="611189" y="5534590"/>
            <a:chExt cx="8286777" cy="1039260"/>
          </a:xfrm>
        </p:grpSpPr>
        <p:sp>
          <p:nvSpPr>
            <p:cNvPr id="30" name="Полилиния 29"/>
            <p:cNvSpPr/>
            <p:nvPr/>
          </p:nvSpPr>
          <p:spPr>
            <a:xfrm>
              <a:off x="1351219" y="5853850"/>
              <a:ext cx="7546747" cy="720000"/>
            </a:xfrm>
            <a:custGeom>
              <a:avLst/>
              <a:gdLst>
                <a:gd name="connsiteX0" fmla="*/ 0 w 2019109"/>
                <a:gd name="connsiteY0" fmla="*/ 90247 h 541474"/>
                <a:gd name="connsiteX1" fmla="*/ 90247 w 2019109"/>
                <a:gd name="connsiteY1" fmla="*/ 0 h 541474"/>
                <a:gd name="connsiteX2" fmla="*/ 1928862 w 2019109"/>
                <a:gd name="connsiteY2" fmla="*/ 0 h 541474"/>
                <a:gd name="connsiteX3" fmla="*/ 2019109 w 2019109"/>
                <a:gd name="connsiteY3" fmla="*/ 90247 h 541474"/>
                <a:gd name="connsiteX4" fmla="*/ 2019109 w 2019109"/>
                <a:gd name="connsiteY4" fmla="*/ 451227 h 541474"/>
                <a:gd name="connsiteX5" fmla="*/ 1928862 w 2019109"/>
                <a:gd name="connsiteY5" fmla="*/ 541474 h 541474"/>
                <a:gd name="connsiteX6" fmla="*/ 90247 w 2019109"/>
                <a:gd name="connsiteY6" fmla="*/ 541474 h 541474"/>
                <a:gd name="connsiteX7" fmla="*/ 0 w 2019109"/>
                <a:gd name="connsiteY7" fmla="*/ 451227 h 541474"/>
                <a:gd name="connsiteX8" fmla="*/ 0 w 2019109"/>
                <a:gd name="connsiteY8" fmla="*/ 90247 h 54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9109" h="541474">
                  <a:moveTo>
                    <a:pt x="0" y="90247"/>
                  </a:moveTo>
                  <a:cubicBezTo>
                    <a:pt x="0" y="40405"/>
                    <a:pt x="40405" y="0"/>
                    <a:pt x="90247" y="0"/>
                  </a:cubicBezTo>
                  <a:lnTo>
                    <a:pt x="1928862" y="0"/>
                  </a:lnTo>
                  <a:cubicBezTo>
                    <a:pt x="1978704" y="0"/>
                    <a:pt x="2019109" y="40405"/>
                    <a:pt x="2019109" y="90247"/>
                  </a:cubicBezTo>
                  <a:lnTo>
                    <a:pt x="2019109" y="451227"/>
                  </a:lnTo>
                  <a:cubicBezTo>
                    <a:pt x="2019109" y="501069"/>
                    <a:pt x="1978704" y="541474"/>
                    <a:pt x="1928862" y="541474"/>
                  </a:cubicBezTo>
                  <a:lnTo>
                    <a:pt x="90247" y="541474"/>
                  </a:lnTo>
                  <a:cubicBezTo>
                    <a:pt x="40405" y="541474"/>
                    <a:pt x="0" y="501069"/>
                    <a:pt x="0" y="451227"/>
                  </a:cubicBezTo>
                  <a:lnTo>
                    <a:pt x="0" y="90247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3811" tIns="75963" rIns="75963" bIns="75963" numCol="1" spcCol="1270" anchor="ctr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Передаваемая информация</a:t>
              </a:r>
            </a:p>
          </p:txBody>
        </p:sp>
        <p:sp>
          <p:nvSpPr>
            <p:cNvPr id="31" name="Овал 30"/>
            <p:cNvSpPr/>
            <p:nvPr/>
          </p:nvSpPr>
          <p:spPr>
            <a:xfrm>
              <a:off x="611189" y="5534590"/>
              <a:ext cx="1022485" cy="1022003"/>
            </a:xfrm>
            <a:prstGeom prst="ellipse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4000" r="-4000"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" name="Группа 3"/>
          <p:cNvGrpSpPr/>
          <p:nvPr/>
        </p:nvGrpSpPr>
        <p:grpSpPr>
          <a:xfrm>
            <a:off x="3078534" y="4530018"/>
            <a:ext cx="5846096" cy="1022003"/>
            <a:chOff x="3078534" y="4575489"/>
            <a:chExt cx="5846096" cy="1022003"/>
          </a:xfrm>
        </p:grpSpPr>
        <p:sp>
          <p:nvSpPr>
            <p:cNvPr id="32" name="Полилиния 31"/>
            <p:cNvSpPr/>
            <p:nvPr/>
          </p:nvSpPr>
          <p:spPr>
            <a:xfrm>
              <a:off x="3883375" y="4809149"/>
              <a:ext cx="5041255" cy="720080"/>
            </a:xfrm>
            <a:custGeom>
              <a:avLst/>
              <a:gdLst>
                <a:gd name="connsiteX0" fmla="*/ 0 w 2019109"/>
                <a:gd name="connsiteY0" fmla="*/ 90247 h 541474"/>
                <a:gd name="connsiteX1" fmla="*/ 90247 w 2019109"/>
                <a:gd name="connsiteY1" fmla="*/ 0 h 541474"/>
                <a:gd name="connsiteX2" fmla="*/ 1928862 w 2019109"/>
                <a:gd name="connsiteY2" fmla="*/ 0 h 541474"/>
                <a:gd name="connsiteX3" fmla="*/ 2019109 w 2019109"/>
                <a:gd name="connsiteY3" fmla="*/ 90247 h 541474"/>
                <a:gd name="connsiteX4" fmla="*/ 2019109 w 2019109"/>
                <a:gd name="connsiteY4" fmla="*/ 451227 h 541474"/>
                <a:gd name="connsiteX5" fmla="*/ 1928862 w 2019109"/>
                <a:gd name="connsiteY5" fmla="*/ 541474 h 541474"/>
                <a:gd name="connsiteX6" fmla="*/ 90247 w 2019109"/>
                <a:gd name="connsiteY6" fmla="*/ 541474 h 541474"/>
                <a:gd name="connsiteX7" fmla="*/ 0 w 2019109"/>
                <a:gd name="connsiteY7" fmla="*/ 451227 h 541474"/>
                <a:gd name="connsiteX8" fmla="*/ 0 w 2019109"/>
                <a:gd name="connsiteY8" fmla="*/ 90247 h 54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9109" h="541474">
                  <a:moveTo>
                    <a:pt x="0" y="90247"/>
                  </a:moveTo>
                  <a:cubicBezTo>
                    <a:pt x="0" y="40405"/>
                    <a:pt x="40405" y="0"/>
                    <a:pt x="90247" y="0"/>
                  </a:cubicBezTo>
                  <a:lnTo>
                    <a:pt x="1928862" y="0"/>
                  </a:lnTo>
                  <a:cubicBezTo>
                    <a:pt x="1978704" y="0"/>
                    <a:pt x="2019109" y="40405"/>
                    <a:pt x="2019109" y="90247"/>
                  </a:cubicBezTo>
                  <a:lnTo>
                    <a:pt x="2019109" y="451227"/>
                  </a:lnTo>
                  <a:cubicBezTo>
                    <a:pt x="2019109" y="501069"/>
                    <a:pt x="1978704" y="541474"/>
                    <a:pt x="1928862" y="541474"/>
                  </a:cubicBezTo>
                  <a:lnTo>
                    <a:pt x="90247" y="541474"/>
                  </a:lnTo>
                  <a:cubicBezTo>
                    <a:pt x="40405" y="541474"/>
                    <a:pt x="0" y="501069"/>
                    <a:pt x="0" y="451227"/>
                  </a:cubicBezTo>
                  <a:lnTo>
                    <a:pt x="0" y="90247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3811" tIns="75963" rIns="75963" bIns="75963" numCol="1" spcCol="1270" anchor="ctr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кодируется сигналами, знаками</a:t>
              </a:r>
            </a:p>
          </p:txBody>
        </p:sp>
        <p:sp>
          <p:nvSpPr>
            <p:cNvPr id="33" name="Овал 32"/>
            <p:cNvSpPr/>
            <p:nvPr/>
          </p:nvSpPr>
          <p:spPr>
            <a:xfrm>
              <a:off x="3078534" y="4575489"/>
              <a:ext cx="1022485" cy="1022003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5000" r="-25000"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5" name="Группа 4"/>
          <p:cNvGrpSpPr/>
          <p:nvPr/>
        </p:nvGrpSpPr>
        <p:grpSpPr>
          <a:xfrm>
            <a:off x="4628161" y="3493148"/>
            <a:ext cx="4264818" cy="1022003"/>
            <a:chOff x="4628161" y="3538619"/>
            <a:chExt cx="4264818" cy="1022003"/>
          </a:xfrm>
        </p:grpSpPr>
        <p:sp>
          <p:nvSpPr>
            <p:cNvPr id="34" name="Полилиния 33"/>
            <p:cNvSpPr/>
            <p:nvPr/>
          </p:nvSpPr>
          <p:spPr>
            <a:xfrm>
              <a:off x="5436595" y="3676636"/>
              <a:ext cx="3456384" cy="720000"/>
            </a:xfrm>
            <a:custGeom>
              <a:avLst/>
              <a:gdLst>
                <a:gd name="connsiteX0" fmla="*/ 0 w 2019109"/>
                <a:gd name="connsiteY0" fmla="*/ 90247 h 541474"/>
                <a:gd name="connsiteX1" fmla="*/ 90247 w 2019109"/>
                <a:gd name="connsiteY1" fmla="*/ 0 h 541474"/>
                <a:gd name="connsiteX2" fmla="*/ 1928862 w 2019109"/>
                <a:gd name="connsiteY2" fmla="*/ 0 h 541474"/>
                <a:gd name="connsiteX3" fmla="*/ 2019109 w 2019109"/>
                <a:gd name="connsiteY3" fmla="*/ 90247 h 541474"/>
                <a:gd name="connsiteX4" fmla="*/ 2019109 w 2019109"/>
                <a:gd name="connsiteY4" fmla="*/ 451227 h 541474"/>
                <a:gd name="connsiteX5" fmla="*/ 1928862 w 2019109"/>
                <a:gd name="connsiteY5" fmla="*/ 541474 h 541474"/>
                <a:gd name="connsiteX6" fmla="*/ 90247 w 2019109"/>
                <a:gd name="connsiteY6" fmla="*/ 541474 h 541474"/>
                <a:gd name="connsiteX7" fmla="*/ 0 w 2019109"/>
                <a:gd name="connsiteY7" fmla="*/ 451227 h 541474"/>
                <a:gd name="connsiteX8" fmla="*/ 0 w 2019109"/>
                <a:gd name="connsiteY8" fmla="*/ 90247 h 54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9109" h="541474">
                  <a:moveTo>
                    <a:pt x="0" y="90247"/>
                  </a:moveTo>
                  <a:cubicBezTo>
                    <a:pt x="0" y="40405"/>
                    <a:pt x="40405" y="0"/>
                    <a:pt x="90247" y="0"/>
                  </a:cubicBezTo>
                  <a:lnTo>
                    <a:pt x="1928862" y="0"/>
                  </a:lnTo>
                  <a:cubicBezTo>
                    <a:pt x="1978704" y="0"/>
                    <a:pt x="2019109" y="40405"/>
                    <a:pt x="2019109" y="90247"/>
                  </a:cubicBezTo>
                  <a:lnTo>
                    <a:pt x="2019109" y="451227"/>
                  </a:lnTo>
                  <a:cubicBezTo>
                    <a:pt x="2019109" y="501069"/>
                    <a:pt x="1978704" y="541474"/>
                    <a:pt x="1928862" y="541474"/>
                  </a:cubicBezTo>
                  <a:lnTo>
                    <a:pt x="90247" y="541474"/>
                  </a:lnTo>
                  <a:cubicBezTo>
                    <a:pt x="40405" y="541474"/>
                    <a:pt x="0" y="501069"/>
                    <a:pt x="0" y="451227"/>
                  </a:cubicBezTo>
                  <a:lnTo>
                    <a:pt x="0" y="90247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3811" tIns="75963" rIns="75963" bIns="75963" numCol="1" spcCol="1270" anchor="ctr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переносится на носитель</a:t>
              </a:r>
            </a:p>
          </p:txBody>
        </p:sp>
        <p:sp>
          <p:nvSpPr>
            <p:cNvPr id="35" name="Овал 34"/>
            <p:cNvSpPr/>
            <p:nvPr/>
          </p:nvSpPr>
          <p:spPr>
            <a:xfrm>
              <a:off x="4628161" y="3538619"/>
              <a:ext cx="1022485" cy="1022003"/>
            </a:xfrm>
            <a:prstGeom prst="ellipse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000" r="-3000"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6" name="Группа 5"/>
          <p:cNvGrpSpPr/>
          <p:nvPr/>
        </p:nvGrpSpPr>
        <p:grpSpPr>
          <a:xfrm>
            <a:off x="5170977" y="2334989"/>
            <a:ext cx="3716881" cy="1022003"/>
            <a:chOff x="5170977" y="2269957"/>
            <a:chExt cx="3716881" cy="1022003"/>
          </a:xfrm>
        </p:grpSpPr>
        <p:sp>
          <p:nvSpPr>
            <p:cNvPr id="36" name="Полилиния 35"/>
            <p:cNvSpPr/>
            <p:nvPr/>
          </p:nvSpPr>
          <p:spPr>
            <a:xfrm>
              <a:off x="6084167" y="2437348"/>
              <a:ext cx="2803691" cy="720000"/>
            </a:xfrm>
            <a:custGeom>
              <a:avLst/>
              <a:gdLst>
                <a:gd name="connsiteX0" fmla="*/ 0 w 2019109"/>
                <a:gd name="connsiteY0" fmla="*/ 90247 h 541474"/>
                <a:gd name="connsiteX1" fmla="*/ 90247 w 2019109"/>
                <a:gd name="connsiteY1" fmla="*/ 0 h 541474"/>
                <a:gd name="connsiteX2" fmla="*/ 1928862 w 2019109"/>
                <a:gd name="connsiteY2" fmla="*/ 0 h 541474"/>
                <a:gd name="connsiteX3" fmla="*/ 2019109 w 2019109"/>
                <a:gd name="connsiteY3" fmla="*/ 90247 h 541474"/>
                <a:gd name="connsiteX4" fmla="*/ 2019109 w 2019109"/>
                <a:gd name="connsiteY4" fmla="*/ 451227 h 541474"/>
                <a:gd name="connsiteX5" fmla="*/ 1928862 w 2019109"/>
                <a:gd name="connsiteY5" fmla="*/ 541474 h 541474"/>
                <a:gd name="connsiteX6" fmla="*/ 90247 w 2019109"/>
                <a:gd name="connsiteY6" fmla="*/ 541474 h 541474"/>
                <a:gd name="connsiteX7" fmla="*/ 0 w 2019109"/>
                <a:gd name="connsiteY7" fmla="*/ 451227 h 541474"/>
                <a:gd name="connsiteX8" fmla="*/ 0 w 2019109"/>
                <a:gd name="connsiteY8" fmla="*/ 90247 h 54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9109" h="541474">
                  <a:moveTo>
                    <a:pt x="0" y="90247"/>
                  </a:moveTo>
                  <a:cubicBezTo>
                    <a:pt x="0" y="40405"/>
                    <a:pt x="40405" y="0"/>
                    <a:pt x="90247" y="0"/>
                  </a:cubicBezTo>
                  <a:lnTo>
                    <a:pt x="1928862" y="0"/>
                  </a:lnTo>
                  <a:cubicBezTo>
                    <a:pt x="1978704" y="0"/>
                    <a:pt x="2019109" y="40405"/>
                    <a:pt x="2019109" y="90247"/>
                  </a:cubicBezTo>
                  <a:lnTo>
                    <a:pt x="2019109" y="451227"/>
                  </a:lnTo>
                  <a:cubicBezTo>
                    <a:pt x="2019109" y="501069"/>
                    <a:pt x="1978704" y="541474"/>
                    <a:pt x="1928862" y="541474"/>
                  </a:cubicBezTo>
                  <a:lnTo>
                    <a:pt x="90247" y="541474"/>
                  </a:lnTo>
                  <a:cubicBezTo>
                    <a:pt x="40405" y="541474"/>
                    <a:pt x="0" y="501069"/>
                    <a:pt x="0" y="451227"/>
                  </a:cubicBezTo>
                  <a:lnTo>
                    <a:pt x="0" y="90247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3811" tIns="75963" rIns="75963" bIns="75963" numCol="1" spcCol="1270" anchor="ctr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передается на расстояние</a:t>
              </a:r>
              <a:r>
                <a:rPr lang="ru-RU" sz="22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37" name="Овал 36"/>
            <p:cNvSpPr/>
            <p:nvPr/>
          </p:nvSpPr>
          <p:spPr>
            <a:xfrm>
              <a:off x="5170977" y="2269957"/>
              <a:ext cx="1022485" cy="1022003"/>
            </a:xfrm>
            <a:prstGeom prst="ellipse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2000" r="-12000"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7" name="Группа 6"/>
          <p:cNvGrpSpPr/>
          <p:nvPr/>
        </p:nvGrpSpPr>
        <p:grpSpPr>
          <a:xfrm>
            <a:off x="5440887" y="1058670"/>
            <a:ext cx="3457079" cy="1022003"/>
            <a:chOff x="5440887" y="1058670"/>
            <a:chExt cx="3457079" cy="1022003"/>
          </a:xfrm>
        </p:grpSpPr>
        <p:sp>
          <p:nvSpPr>
            <p:cNvPr id="38" name="Полилиния 37"/>
            <p:cNvSpPr/>
            <p:nvPr/>
          </p:nvSpPr>
          <p:spPr>
            <a:xfrm>
              <a:off x="6361878" y="1251156"/>
              <a:ext cx="2536088" cy="720000"/>
            </a:xfrm>
            <a:custGeom>
              <a:avLst/>
              <a:gdLst>
                <a:gd name="connsiteX0" fmla="*/ 0 w 2019109"/>
                <a:gd name="connsiteY0" fmla="*/ 90247 h 541474"/>
                <a:gd name="connsiteX1" fmla="*/ 90247 w 2019109"/>
                <a:gd name="connsiteY1" fmla="*/ 0 h 541474"/>
                <a:gd name="connsiteX2" fmla="*/ 1928862 w 2019109"/>
                <a:gd name="connsiteY2" fmla="*/ 0 h 541474"/>
                <a:gd name="connsiteX3" fmla="*/ 2019109 w 2019109"/>
                <a:gd name="connsiteY3" fmla="*/ 90247 h 541474"/>
                <a:gd name="connsiteX4" fmla="*/ 2019109 w 2019109"/>
                <a:gd name="connsiteY4" fmla="*/ 451227 h 541474"/>
                <a:gd name="connsiteX5" fmla="*/ 1928862 w 2019109"/>
                <a:gd name="connsiteY5" fmla="*/ 541474 h 541474"/>
                <a:gd name="connsiteX6" fmla="*/ 90247 w 2019109"/>
                <a:gd name="connsiteY6" fmla="*/ 541474 h 541474"/>
                <a:gd name="connsiteX7" fmla="*/ 0 w 2019109"/>
                <a:gd name="connsiteY7" fmla="*/ 451227 h 541474"/>
                <a:gd name="connsiteX8" fmla="*/ 0 w 2019109"/>
                <a:gd name="connsiteY8" fmla="*/ 90247 h 54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9109" h="541474">
                  <a:moveTo>
                    <a:pt x="0" y="90247"/>
                  </a:moveTo>
                  <a:cubicBezTo>
                    <a:pt x="0" y="40405"/>
                    <a:pt x="40405" y="0"/>
                    <a:pt x="90247" y="0"/>
                  </a:cubicBezTo>
                  <a:lnTo>
                    <a:pt x="1928862" y="0"/>
                  </a:lnTo>
                  <a:cubicBezTo>
                    <a:pt x="1978704" y="0"/>
                    <a:pt x="2019109" y="40405"/>
                    <a:pt x="2019109" y="90247"/>
                  </a:cubicBezTo>
                  <a:lnTo>
                    <a:pt x="2019109" y="451227"/>
                  </a:lnTo>
                  <a:cubicBezTo>
                    <a:pt x="2019109" y="501069"/>
                    <a:pt x="1978704" y="541474"/>
                    <a:pt x="1928862" y="541474"/>
                  </a:cubicBezTo>
                  <a:lnTo>
                    <a:pt x="90247" y="541474"/>
                  </a:lnTo>
                  <a:cubicBezTo>
                    <a:pt x="40405" y="541474"/>
                    <a:pt x="0" y="501069"/>
                    <a:pt x="0" y="451227"/>
                  </a:cubicBezTo>
                  <a:lnTo>
                    <a:pt x="0" y="90247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3811" tIns="75963" rIns="75963" bIns="75963" numCol="1" spcCol="1270" anchor="ctr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читается получателем</a:t>
              </a:r>
            </a:p>
          </p:txBody>
        </p:sp>
        <p:sp>
          <p:nvSpPr>
            <p:cNvPr id="39" name="Овал 38"/>
            <p:cNvSpPr/>
            <p:nvPr/>
          </p:nvSpPr>
          <p:spPr>
            <a:xfrm>
              <a:off x="5440887" y="1058670"/>
              <a:ext cx="1022485" cy="1022003"/>
            </a:xfrm>
            <a:prstGeom prst="ellipse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5000" r="-25000"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1" name="Прямоугольник 40"/>
          <p:cNvSpPr/>
          <p:nvPr/>
        </p:nvSpPr>
        <p:spPr>
          <a:xfrm>
            <a:off x="642909" y="1403054"/>
            <a:ext cx="448168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Передача информации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один из самых распространённых</a:t>
            </a: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информационных процессов. Процесс передачи происходит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по информационным каналам связи от источника к приёмнику информации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3141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Схема Шеннона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9950" y="1052513"/>
            <a:ext cx="2160000" cy="72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Источник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информации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69950" y="2132856"/>
            <a:ext cx="2160000" cy="72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Кодирующее устройство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734392" y="2132856"/>
            <a:ext cx="2160000" cy="72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Декодирующее устройство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734392" y="1063355"/>
            <a:ext cx="2160000" cy="72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Приемник</a:t>
            </a: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информации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1561918" y="1870224"/>
            <a:ext cx="576064" cy="205058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6200000">
            <a:off x="6130532" y="2323197"/>
            <a:ext cx="576064" cy="3393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6200000">
            <a:off x="3005337" y="2323236"/>
            <a:ext cx="576064" cy="3393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flipV="1">
            <a:off x="4527865" y="2780928"/>
            <a:ext cx="57606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55757" y="2276872"/>
            <a:ext cx="2520280" cy="4210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Канал связи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15797" y="1412776"/>
            <a:ext cx="1800200" cy="4210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Шум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15797" y="3074374"/>
            <a:ext cx="1800200" cy="4210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Защита</a:t>
            </a:r>
          </a:p>
        </p:txBody>
      </p:sp>
      <p:sp>
        <p:nvSpPr>
          <p:cNvPr id="25" name="Стрелка вниз 24"/>
          <p:cNvSpPr/>
          <p:nvPr/>
        </p:nvSpPr>
        <p:spPr>
          <a:xfrm>
            <a:off x="4527865" y="1916832"/>
            <a:ext cx="576064" cy="267312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flipV="1">
            <a:off x="7526360" y="1855790"/>
            <a:ext cx="576064" cy="2050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Карта"/>
          <p:cNvGrpSpPr/>
          <p:nvPr/>
        </p:nvGrpSpPr>
        <p:grpSpPr>
          <a:xfrm>
            <a:off x="755650" y="3880731"/>
            <a:ext cx="8137525" cy="2771383"/>
            <a:chOff x="755650" y="3880731"/>
            <a:chExt cx="8137525" cy="2771383"/>
          </a:xfrm>
        </p:grpSpPr>
        <p:sp>
          <p:nvSpPr>
            <p:cNvPr id="31" name="Вопрос про графическую информацию"/>
            <p:cNvSpPr txBox="1">
              <a:spLocks/>
            </p:cNvSpPr>
            <p:nvPr/>
          </p:nvSpPr>
          <p:spPr>
            <a:xfrm>
              <a:off x="1547664" y="4437112"/>
              <a:ext cx="3816424" cy="1152128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/>
            <a:p>
              <a:r>
                <a:rPr lang="ru-RU" sz="2200" i="1" dirty="0">
                  <a:latin typeface="Arial" panose="020B0604020202020204" pitchFamily="34" charset="0"/>
                  <a:cs typeface="Arial" panose="020B0604020202020204" pitchFamily="34" charset="0"/>
                </a:rPr>
                <a:t>Что вы понимаете под шумом и защитой графической информации?</a:t>
              </a:r>
            </a:p>
          </p:txBody>
        </p:sp>
        <p:sp>
          <p:nvSpPr>
            <p:cNvPr id="32" name="Овал 31"/>
            <p:cNvSpPr/>
            <p:nvPr/>
          </p:nvSpPr>
          <p:spPr>
            <a:xfrm>
              <a:off x="755650" y="4655986"/>
              <a:ext cx="692735" cy="7143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>
                  <a:latin typeface="Arial Black" pitchFamily="34" charset="0"/>
                  <a:cs typeface="Arial" pitchFamily="34" charset="0"/>
                </a:rPr>
                <a:t>?</a:t>
              </a:r>
            </a:p>
          </p:txBody>
        </p:sp>
        <p:pic>
          <p:nvPicPr>
            <p:cNvPr id="5" name="Карта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9702" y="3880731"/>
              <a:ext cx="3423473" cy="27713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5" name="Водопад"/>
          <p:cNvGrpSpPr/>
          <p:nvPr/>
        </p:nvGrpSpPr>
        <p:grpSpPr>
          <a:xfrm>
            <a:off x="781499" y="3923557"/>
            <a:ext cx="8124353" cy="2520280"/>
            <a:chOff x="755650" y="3933056"/>
            <a:chExt cx="8124353" cy="2520280"/>
          </a:xfrm>
        </p:grpSpPr>
        <p:sp>
          <p:nvSpPr>
            <p:cNvPr id="24" name="Овал 23"/>
            <p:cNvSpPr/>
            <p:nvPr/>
          </p:nvSpPr>
          <p:spPr>
            <a:xfrm>
              <a:off x="755650" y="4653136"/>
              <a:ext cx="692735" cy="7143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>
                  <a:latin typeface="Arial Black" pitchFamily="34" charset="0"/>
                  <a:cs typeface="Arial" pitchFamily="34" charset="0"/>
                </a:rPr>
                <a:t>?</a:t>
              </a:r>
            </a:p>
          </p:txBody>
        </p:sp>
        <p:pic>
          <p:nvPicPr>
            <p:cNvPr id="33" name="фото водопад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9630" y="3933056"/>
              <a:ext cx="3360373" cy="252028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" name="Вопрос про водопад"/>
            <p:cNvSpPr txBox="1">
              <a:spLocks/>
            </p:cNvSpPr>
            <p:nvPr/>
          </p:nvSpPr>
          <p:spPr>
            <a:xfrm>
              <a:off x="1542312" y="4437112"/>
              <a:ext cx="3888432" cy="1584176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/>
            <a:p>
              <a:r>
                <a:rPr lang="ru-RU" sz="2200" i="1" dirty="0">
                  <a:latin typeface="Arial" panose="020B0604020202020204" pitchFamily="34" charset="0"/>
                  <a:cs typeface="Arial" panose="020B0604020202020204" pitchFamily="34" charset="0"/>
                </a:rPr>
                <a:t>Поясните схему на примере разговора двух человек возле Ниагарского водопада.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060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  <p:bldP spid="3" grpId="0" animBg="1"/>
      <p:bldP spid="15" grpId="0" animBg="1"/>
      <p:bldP spid="16" grpId="0" animBg="1"/>
      <p:bldP spid="17" grpId="0" animBg="1"/>
      <p:bldP spid="10" grpId="0" animBg="1"/>
      <p:bldP spid="11" grpId="0" animBg="1"/>
      <p:bldP spid="12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048124" y="1052513"/>
            <a:ext cx="5833343" cy="28803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Помехи</a:t>
            </a:r>
          </a:p>
        </p:txBody>
      </p:sp>
      <p:sp>
        <p:nvSpPr>
          <p:cNvPr id="10" name="Абракадабра"/>
          <p:cNvSpPr/>
          <p:nvPr/>
        </p:nvSpPr>
        <p:spPr>
          <a:xfrm>
            <a:off x="3045396" y="1052513"/>
            <a:ext cx="5817939" cy="2878801"/>
          </a:xfrm>
          <a:prstGeom prst="rect">
            <a:avLst/>
          </a:prstGeom>
          <a:noFill/>
        </p:spPr>
        <p:txBody>
          <a:bodyPr wrap="square" lIns="252000" tIns="252000" rIns="252000" bIns="252000">
            <a:spAutoFit/>
          </a:bodyPr>
          <a:lstStyle/>
          <a:p>
            <a:pPr algn="just"/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D94НН03 С006Щ3НN3 П0К4ЗЫ8437, К4КN3 У9N8N73ЛЬНЫ3 83ЩN М0Ж37 93Л47Ь Н4Ш Р4ЗУМ! 8П3Ч47ЛЯЮЩN3 83ЩN! СН4Ч4Л4 Э70 6ЫЛ0 7РУ9Н0, Н0 С3ЙЧ4С Н4 Э70Й С7Р0К3 84Ш Р4ЗУМ ЧN7437 Э70 4870М47NЧ3СКN, Н3 З49УМЫ84ЯСЬ 06 Э70М.</a:t>
            </a:r>
          </a:p>
        </p:txBody>
      </p:sp>
      <p:sp>
        <p:nvSpPr>
          <p:cNvPr id="12" name="Читаемый текст"/>
          <p:cNvSpPr/>
          <p:nvPr/>
        </p:nvSpPr>
        <p:spPr>
          <a:xfrm>
            <a:off x="3082281" y="1052513"/>
            <a:ext cx="5780930" cy="2771080"/>
          </a:xfrm>
          <a:prstGeom prst="rect">
            <a:avLst/>
          </a:prstGeom>
          <a:noFill/>
        </p:spPr>
        <p:txBody>
          <a:bodyPr wrap="square" lIns="252000" tIns="252000" rIns="252000" bIns="252000">
            <a:spAutoFit/>
          </a:bodyPr>
          <a:lstStyle/>
          <a:p>
            <a:pPr algn="just"/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ДАННОЕ СООБЩЕНИЕ ПОКАЗЫВАЕТ, КАКИЕ УДИВИТЕЛЬНЫЕ ВЕЩИ МОЖЕТ ДЕЛАТЬ НАШ РАЗУМ! ВПЕЧАТЛЯЮЩИЕ ВЕЩИ! СНАЧАЛА ЭТО БЫЛО ТРУДНО, НО СЕЙЧАС НА ЭТОЙ СТРОКЕ ВАШ РАЗУМ ЧИТАЕТ ЭТО АВТОМАТИЧЕСКИ, НЕ ЗАДУМЫВАЯСЬ ОБ ЭТОМ.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2993255" cy="403217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59832" y="4005064"/>
            <a:ext cx="5833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Любой естественный язык обладает избыточностью.</a:t>
            </a:r>
            <a:endParaRPr lang="ru-RU" sz="2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55650" y="4941888"/>
            <a:ext cx="81375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Для систем дискретной цифровой связи потеря даже одного бита может привести к полному обесцениванию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326717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Защита от шума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3203574" y="5157192"/>
            <a:ext cx="5705241" cy="1295424"/>
            <a:chOff x="4799082" y="4466637"/>
            <a:chExt cx="5705241" cy="1295424"/>
          </a:xfrm>
        </p:grpSpPr>
        <p:sp>
          <p:nvSpPr>
            <p:cNvPr id="15" name="Овал 14"/>
            <p:cNvSpPr/>
            <p:nvPr/>
          </p:nvSpPr>
          <p:spPr>
            <a:xfrm>
              <a:off x="4943372" y="4750559"/>
              <a:ext cx="714380" cy="7143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>
                  <a:latin typeface="Arial Black" pitchFamily="34" charset="0"/>
                  <a:cs typeface="Arial" pitchFamily="34" charset="0"/>
                </a:rPr>
                <a:t>!</a:t>
              </a:r>
            </a:p>
          </p:txBody>
        </p:sp>
        <p:grpSp>
          <p:nvGrpSpPr>
            <p:cNvPr id="16" name="Группа 7"/>
            <p:cNvGrpSpPr/>
            <p:nvPr/>
          </p:nvGrpSpPr>
          <p:grpSpPr>
            <a:xfrm>
              <a:off x="4799082" y="4466637"/>
              <a:ext cx="5705241" cy="1295424"/>
              <a:chOff x="3449394" y="4750723"/>
              <a:chExt cx="4114091" cy="1295424"/>
            </a:xfrm>
          </p:grpSpPr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3449394" y="4750723"/>
                <a:ext cx="4102812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3449394" y="6046147"/>
                <a:ext cx="4114091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Подзаголовок 5"/>
            <p:cNvSpPr txBox="1">
              <a:spLocks/>
            </p:cNvSpPr>
            <p:nvPr/>
          </p:nvSpPr>
          <p:spPr>
            <a:xfrm>
              <a:off x="5807468" y="4531302"/>
              <a:ext cx="4675900" cy="1055714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/>
            <a:p>
              <a:r>
                <a:rPr lang="ru-RU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Избыточность кода 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– </a:t>
              </a:r>
              <a:r>
                <a:rPr lang="ru-RU" sz="2400" dirty="0"/>
                <a:t>это многократное повторение передаваемых данных.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3131841" y="1050656"/>
            <a:ext cx="577697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Устранение технических помех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экранированные кабели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фильтры, отделяющие полезный сигнал от шума</a:t>
            </a:r>
          </a:p>
          <a:p>
            <a:pPr>
              <a:spcBef>
                <a:spcPts val="1200"/>
              </a:spcBef>
            </a:pP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Избыточное кодирование передаваемого сообщения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дополнение контрольной информацией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алгоритмы восстановления потерянной </a:t>
            </a:r>
            <a:b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информации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дублирование информации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9" r="45801"/>
          <a:stretch/>
        </p:blipFill>
        <p:spPr>
          <a:xfrm>
            <a:off x="611188" y="1052513"/>
            <a:ext cx="2442670" cy="561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127"/>
          <a:stretch/>
        </p:blipFill>
        <p:spPr>
          <a:xfrm>
            <a:off x="611188" y="1052513"/>
            <a:ext cx="8286069" cy="55834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Защита от шума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1905" y="1628800"/>
            <a:ext cx="8501090" cy="3096344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8"/>
          <a:stretch/>
        </p:blipFill>
        <p:spPr bwMode="auto">
          <a:xfrm>
            <a:off x="769934" y="1914888"/>
            <a:ext cx="1872580" cy="25535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712203" y="1914888"/>
            <a:ext cx="604867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Владимир Александрович</a:t>
            </a:r>
          </a:p>
          <a:p>
            <a:pPr algn="just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Котельников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 (1908-2005) – советский и российский учёный. Внёс большой вклад в развитие теории связи. Его исследования посвящены проблемам совершенствования методов радиоприёма, изучению радио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помех и разработке методов борьбы с ними.</a:t>
            </a:r>
          </a:p>
          <a:p>
            <a:pPr algn="just"/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694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Технические характеристики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Важной характеристикой технических каналов передачи информации является их </a:t>
            </a:r>
            <a:r>
              <a:rPr lang="ru-RU" b="1" dirty="0"/>
              <a:t>пропускная способность </a:t>
            </a:r>
            <a:r>
              <a:rPr lang="ru-RU" dirty="0"/>
              <a:t>–</a:t>
            </a:r>
            <a:r>
              <a:rPr lang="ru-RU" b="1" dirty="0"/>
              <a:t> </a:t>
            </a:r>
            <a:r>
              <a:rPr lang="ru-RU" dirty="0"/>
              <a:t>максимальная скорость передачи информации. </a:t>
            </a:r>
          </a:p>
          <a:p>
            <a:r>
              <a:rPr lang="ru-RU" b="1" dirty="0"/>
              <a:t>Современные технические каналы </a:t>
            </a:r>
            <a:r>
              <a:rPr lang="ru-RU" dirty="0"/>
              <a:t>характеризуют:</a:t>
            </a:r>
          </a:p>
          <a:p>
            <a:pPr marL="628650" indent="-266700" defTabSz="1257300">
              <a:buFont typeface="Arial" panose="020B0604020202020204" pitchFamily="34" charset="0"/>
              <a:buChar char="•"/>
            </a:pPr>
            <a:r>
              <a:rPr lang="ru-RU" dirty="0"/>
              <a:t>высокая пропускная способность</a:t>
            </a:r>
          </a:p>
          <a:p>
            <a:pPr marL="628650" indent="-266700" defTabSz="1257300">
              <a:buFont typeface="Arial" panose="020B0604020202020204" pitchFamily="34" charset="0"/>
              <a:buChar char="•"/>
            </a:pPr>
            <a:r>
              <a:rPr lang="ru-RU" dirty="0"/>
              <a:t>надёжность</a:t>
            </a:r>
          </a:p>
          <a:p>
            <a:pPr marL="628650" indent="-266700" defTabSz="1257300">
              <a:buFont typeface="Arial" panose="020B0604020202020204" pitchFamily="34" charset="0"/>
              <a:buChar char="•"/>
            </a:pPr>
            <a:r>
              <a:rPr lang="ru-RU" dirty="0"/>
              <a:t>помехозащищённость</a:t>
            </a:r>
          </a:p>
          <a:p>
            <a:pPr marL="628650" indent="-266700" defTabSz="1257300">
              <a:buFont typeface="Arial" panose="020B0604020202020204" pitchFamily="34" charset="0"/>
              <a:buChar char="•"/>
            </a:pPr>
            <a:r>
              <a:rPr lang="ru-RU" dirty="0"/>
              <a:t>универсальность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611188" y="4437112"/>
            <a:ext cx="8281987" cy="1944216"/>
            <a:chOff x="2943333" y="4754669"/>
            <a:chExt cx="8281987" cy="1944216"/>
          </a:xfrm>
        </p:grpSpPr>
        <p:sp>
          <p:nvSpPr>
            <p:cNvPr id="5" name="Овал 4"/>
            <p:cNvSpPr/>
            <p:nvPr/>
          </p:nvSpPr>
          <p:spPr>
            <a:xfrm>
              <a:off x="2943333" y="5186717"/>
              <a:ext cx="714380" cy="7143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>
                  <a:latin typeface="Arial Black" pitchFamily="34" charset="0"/>
                  <a:cs typeface="Arial" pitchFamily="34" charset="0"/>
                </a:rPr>
                <a:t>!</a:t>
              </a:r>
            </a:p>
          </p:txBody>
        </p:sp>
        <p:grpSp>
          <p:nvGrpSpPr>
            <p:cNvPr id="6" name="Группа 7"/>
            <p:cNvGrpSpPr/>
            <p:nvPr/>
          </p:nvGrpSpPr>
          <p:grpSpPr>
            <a:xfrm>
              <a:off x="2943333" y="4754669"/>
              <a:ext cx="8281987" cy="1944216"/>
              <a:chOff x="2111199" y="5038755"/>
              <a:chExt cx="5972202" cy="1944216"/>
            </a:xfrm>
          </p:grpSpPr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2111199" y="5038755"/>
                <a:ext cx="5972202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2111199" y="6982971"/>
                <a:ext cx="596885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Подзаголовок 5"/>
            <p:cNvSpPr txBox="1">
              <a:spLocks/>
            </p:cNvSpPr>
            <p:nvPr/>
          </p:nvSpPr>
          <p:spPr>
            <a:xfrm>
              <a:off x="3736292" y="4826677"/>
              <a:ext cx="7489028" cy="1800200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/>
            <a:p>
              <a:r>
                <a:rPr lang="ru-RU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Объём переданной информации </a:t>
              </a:r>
              <a:r>
                <a:rPr lang="ru-RU" sz="2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ru-RU" sz="22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вычисляется по формуле: </a:t>
              </a:r>
            </a:p>
            <a:p>
              <a:pPr algn="ctr"/>
              <a:r>
                <a:rPr lang="en-US" sz="2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 </a:t>
              </a:r>
              <a:r>
                <a:rPr 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en-US" sz="2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 </a:t>
              </a:r>
              <a:r>
                <a:rPr 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・ </a:t>
              </a:r>
              <a:r>
                <a:rPr lang="en-US" sz="2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endParaRPr lang="ru-RU" sz="2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где </a:t>
              </a:r>
              <a:r>
                <a:rPr lang="ru-RU" sz="2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ru-RU" sz="2200" i="1" dirty="0">
                  <a:latin typeface="Arial" panose="020B0604020202020204" pitchFamily="34" charset="0"/>
                  <a:cs typeface="Arial" panose="020B0604020202020204" pitchFamily="34" charset="0"/>
                </a:rPr>
                <a:t> – 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пропускная способность канала (в битах в секунду), </a:t>
              </a:r>
              <a:r>
                <a:rPr lang="ru-RU" sz="2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t </a:t>
              </a:r>
              <a:r>
                <a:rPr lang="ru-RU" sz="2200" i="1" dirty="0">
                  <a:latin typeface="Arial" panose="020B0604020202020204" pitchFamily="34" charset="0"/>
                  <a:cs typeface="Arial" panose="020B0604020202020204" pitchFamily="34" charset="0"/>
                </a:rPr>
                <a:t>– 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время передачи.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578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решения задачи</a:t>
            </a:r>
          </a:p>
        </p:txBody>
      </p:sp>
      <p:sp>
        <p:nvSpPr>
          <p:cNvPr id="3" name="Исходный текст"/>
          <p:cNvSpPr>
            <a:spLocks noGrp="1"/>
          </p:cNvSpPr>
          <p:nvPr>
            <p:ph idx="4294967295"/>
          </p:nvPr>
        </p:nvSpPr>
        <p:spPr>
          <a:xfrm>
            <a:off x="611188" y="1052513"/>
            <a:ext cx="8215312" cy="5286375"/>
          </a:xfrm>
        </p:spPr>
        <p:txBody>
          <a:bodyPr/>
          <a:lstStyle/>
          <a:p>
            <a:r>
              <a:rPr lang="ru-RU" dirty="0"/>
              <a:t>У Толи есть доступ к сети Интернет по высокоскоростному одностороннему радиоканалу, обеспечивающему скорость получения информации 2</a:t>
            </a:r>
            <a:r>
              <a:rPr lang="ru-RU" baseline="30000" dirty="0"/>
              <a:t>20</a:t>
            </a:r>
            <a:r>
              <a:rPr lang="ru-RU" dirty="0"/>
              <a:t> бит/с. У Миши нет скоростного</a:t>
            </a:r>
            <a:r>
              <a:rPr lang="en-US" dirty="0"/>
              <a:t> </a:t>
            </a:r>
            <a:r>
              <a:rPr lang="ru-RU" dirty="0"/>
              <a:t>доступа в Интернет, но есть возможность получать информацию</a:t>
            </a:r>
            <a:r>
              <a:rPr lang="en-US" dirty="0"/>
              <a:t> </a:t>
            </a:r>
            <a:r>
              <a:rPr lang="ru-RU" dirty="0"/>
              <a:t>от Толи по низкоскоростному телефонному каналу со средней</a:t>
            </a:r>
            <a:r>
              <a:rPr lang="en-US" dirty="0"/>
              <a:t> </a:t>
            </a:r>
            <a:r>
              <a:rPr lang="ru-RU" dirty="0"/>
              <a:t>скоростью 2</a:t>
            </a:r>
            <a:r>
              <a:rPr lang="ru-RU" baseline="30000" dirty="0"/>
              <a:t>13</a:t>
            </a:r>
            <a:r>
              <a:rPr lang="ru-RU" dirty="0"/>
              <a:t> бит/с. Миша договорился с Толей, что тот будет</a:t>
            </a:r>
            <a:r>
              <a:rPr lang="en-US" dirty="0"/>
              <a:t> </a:t>
            </a:r>
            <a:r>
              <a:rPr lang="ru-RU" dirty="0"/>
              <a:t>скачивать для него данные объемом 5 Мбайт по высокоскоростному каналу и ретранслировать их Мише по низкоскоростному</a:t>
            </a:r>
            <a:r>
              <a:rPr lang="en-US" dirty="0"/>
              <a:t> </a:t>
            </a:r>
            <a:r>
              <a:rPr lang="ru-RU" dirty="0"/>
              <a:t>каналу. Компьютер Толи может начать ретрансляцию данных не</a:t>
            </a:r>
            <a:r>
              <a:rPr lang="en-US" dirty="0"/>
              <a:t> </a:t>
            </a:r>
            <a:r>
              <a:rPr lang="ru-RU" dirty="0"/>
              <a:t>раньше, чем им будут получены первые 0,5 Мбайт этих данных.</a:t>
            </a:r>
            <a:r>
              <a:rPr lang="en-US" dirty="0"/>
              <a:t> </a:t>
            </a:r>
            <a:r>
              <a:rPr lang="ru-RU" dirty="0"/>
              <a:t>Каков минимально возможный промежуток времени (в секундах) с момента начала скачивания данных Толей до полного</a:t>
            </a:r>
            <a:r>
              <a:rPr lang="en-US" dirty="0"/>
              <a:t> </a:t>
            </a:r>
            <a:r>
              <a:rPr lang="ru-RU" dirty="0"/>
              <a:t>их получения Мишей?</a:t>
            </a:r>
          </a:p>
        </p:txBody>
      </p:sp>
      <p:sp>
        <p:nvSpPr>
          <p:cNvPr id="24" name="Подчеркнуть необходимое"/>
          <p:cNvSpPr txBox="1">
            <a:spLocks/>
          </p:cNvSpPr>
          <p:nvPr/>
        </p:nvSpPr>
        <p:spPr>
          <a:xfrm>
            <a:off x="611188" y="1052513"/>
            <a:ext cx="8215369" cy="5286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358775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У Толи 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есть доступ к сети Интернет по высокоскоростному одностороннему радиоканалу, обеспечивающему</a:t>
            </a:r>
            <a:r>
              <a:rPr lang="ru-RU" dirty="0"/>
              <a:t> скорость получения 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информации</a:t>
            </a:r>
            <a:r>
              <a:rPr lang="ru-RU" dirty="0"/>
              <a:t> 2</a:t>
            </a:r>
            <a:r>
              <a:rPr lang="ru-RU" baseline="30000" dirty="0"/>
              <a:t>20</a:t>
            </a:r>
            <a:r>
              <a:rPr lang="ru-RU" dirty="0"/>
              <a:t> бит/с. У Миши 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нет скоростного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доступа в Интернет, но есть возможность получать информацию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от Толи по низкоскоростному телефонному каналу со средней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/>
              <a:t>скоростью 2</a:t>
            </a:r>
            <a:r>
              <a:rPr lang="ru-RU" baseline="30000" dirty="0"/>
              <a:t>13</a:t>
            </a:r>
            <a:r>
              <a:rPr lang="ru-RU" dirty="0"/>
              <a:t> бит/с. 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Миша договорился с Толей, что тот будет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скачивать для него данные </a:t>
            </a:r>
            <a:r>
              <a:rPr lang="ru-RU" dirty="0"/>
              <a:t>объемом 5 Мбайт по высокоскоростному 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каналу</a:t>
            </a:r>
            <a:r>
              <a:rPr lang="ru-RU" dirty="0"/>
              <a:t> и ретранслировать 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их Мише</a:t>
            </a:r>
            <a:r>
              <a:rPr lang="ru-RU" dirty="0"/>
              <a:t> по низкоскоростному</a:t>
            </a:r>
            <a:r>
              <a:rPr lang="en-US" dirty="0"/>
              <a:t> </a:t>
            </a:r>
            <a:r>
              <a:rPr lang="ru-RU" dirty="0"/>
              <a:t>каналу. 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Компьютер</a:t>
            </a:r>
            <a:r>
              <a:rPr lang="ru-RU" dirty="0"/>
              <a:t> Толи может начать ретрансляцию 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данных не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раньше, чем им будут </a:t>
            </a:r>
            <a:r>
              <a:rPr lang="ru-RU" dirty="0"/>
              <a:t>получены первые 0,5 Мбайт 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этих данных.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Каков минимально возможный промежуток</a:t>
            </a:r>
            <a:r>
              <a:rPr lang="ru-RU" dirty="0"/>
              <a:t> времени (в секундах) с момента начала скачивания 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данных</a:t>
            </a:r>
            <a:r>
              <a:rPr lang="ru-RU" dirty="0"/>
              <a:t> Толей до 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полного</a:t>
            </a:r>
            <a:r>
              <a:rPr lang="en-US" dirty="0"/>
              <a:t> </a:t>
            </a:r>
            <a:r>
              <a:rPr lang="ru-RU" dirty="0"/>
              <a:t>их получения Мишей?</a:t>
            </a:r>
          </a:p>
        </p:txBody>
      </p:sp>
    </p:spTree>
    <p:extLst>
      <p:ext uri="{BB962C8B-B14F-4D97-AF65-F5344CB8AC3E}">
        <p14:creationId xmlns:p14="http://schemas.microsoft.com/office/powerpoint/2010/main" val="311129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2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8718</TotalTime>
  <Words>1900</Words>
  <Application>Microsoft Office PowerPoint</Application>
  <PresentationFormat>Экран (4:3)</PresentationFormat>
  <Paragraphs>204</Paragraphs>
  <Slides>24</Slides>
  <Notes>10</Notes>
  <HiddenSlides>5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Arial Black</vt:lpstr>
      <vt:lpstr>Calibri</vt:lpstr>
      <vt:lpstr>Cambria Math</vt:lpstr>
      <vt:lpstr>Times New Roman</vt:lpstr>
      <vt:lpstr>Тема Office</vt:lpstr>
      <vt:lpstr>ПЕРЕДАЧА И ХРАНЕНИЕ ИНФОРМАЦИИ</vt:lpstr>
      <vt:lpstr>Ключевые слова</vt:lpstr>
      <vt:lpstr>Передача информации</vt:lpstr>
      <vt:lpstr>Схема Шеннона</vt:lpstr>
      <vt:lpstr>Помехи</vt:lpstr>
      <vt:lpstr>Защита от шума</vt:lpstr>
      <vt:lpstr>Защита от шума</vt:lpstr>
      <vt:lpstr>Технические характеристики</vt:lpstr>
      <vt:lpstr>Пример решения задачи</vt:lpstr>
      <vt:lpstr>Диаграмма Гантта</vt:lpstr>
      <vt:lpstr>Вопросы и задания</vt:lpstr>
      <vt:lpstr>Вопросы и задания</vt:lpstr>
      <vt:lpstr>Хранение информации</vt:lpstr>
      <vt:lpstr>Перфокарта</vt:lpstr>
      <vt:lpstr>Winchester</vt:lpstr>
      <vt:lpstr>Первые фотографии</vt:lpstr>
      <vt:lpstr>Грампластинка</vt:lpstr>
      <vt:lpstr>Прогноз</vt:lpstr>
      <vt:lpstr>Оптический способ записи</vt:lpstr>
      <vt:lpstr>Флэш-память</vt:lpstr>
      <vt:lpstr>Самое главное</vt:lpstr>
      <vt:lpstr>Самое главное</vt:lpstr>
      <vt:lpstr>Давайте обсудим</vt:lpstr>
      <vt:lpstr>Вопросы и задания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ПЕРЕДАЧА И ХРАНЕНИЕ ИНФОРМАЦИИ</dc:title>
  <dc:creator>МК</dc:creator>
  <cp:lastModifiedBy>Закупки</cp:lastModifiedBy>
  <cp:revision>13</cp:revision>
  <dcterms:modified xsi:type="dcterms:W3CDTF">2022-02-05T13:57:22Z</dcterms:modified>
</cp:coreProperties>
</file>